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4118" r:id="rId4"/>
  </p:sldMasterIdLst>
  <p:notesMasterIdLst>
    <p:notesMasterId r:id="rId55"/>
  </p:notesMasterIdLst>
  <p:handoutMasterIdLst>
    <p:handoutMasterId r:id="rId56"/>
  </p:handoutMasterIdLst>
  <p:sldIdLst>
    <p:sldId id="2147376661" r:id="rId5"/>
    <p:sldId id="2147376684" r:id="rId6"/>
    <p:sldId id="2147376672" r:id="rId7"/>
    <p:sldId id="2147376743" r:id="rId8"/>
    <p:sldId id="2147376744" r:id="rId9"/>
    <p:sldId id="2147376745" r:id="rId10"/>
    <p:sldId id="2147376746" r:id="rId11"/>
    <p:sldId id="2147376747" r:id="rId12"/>
    <p:sldId id="2147376748" r:id="rId13"/>
    <p:sldId id="2147376749" r:id="rId14"/>
    <p:sldId id="2147376750" r:id="rId15"/>
    <p:sldId id="2147376751" r:id="rId16"/>
    <p:sldId id="2147376752" r:id="rId17"/>
    <p:sldId id="2147376676" r:id="rId18"/>
    <p:sldId id="2147376701" r:id="rId19"/>
    <p:sldId id="2147376702" r:id="rId20"/>
    <p:sldId id="2147376703" r:id="rId21"/>
    <p:sldId id="2147376704" r:id="rId22"/>
    <p:sldId id="2147376677" r:id="rId23"/>
    <p:sldId id="2147376714" r:id="rId24"/>
    <p:sldId id="2147376711" r:id="rId25"/>
    <p:sldId id="2147376712" r:id="rId26"/>
    <p:sldId id="2147376716" r:id="rId27"/>
    <p:sldId id="2147376718" r:id="rId28"/>
    <p:sldId id="2147376715" r:id="rId29"/>
    <p:sldId id="2147376717" r:id="rId30"/>
    <p:sldId id="2147376719" r:id="rId31"/>
    <p:sldId id="2147376720" r:id="rId32"/>
    <p:sldId id="2147376727" r:id="rId33"/>
    <p:sldId id="2147376725" r:id="rId34"/>
    <p:sldId id="2147376721" r:id="rId35"/>
    <p:sldId id="2147376738" r:id="rId36"/>
    <p:sldId id="2147376728" r:id="rId37"/>
    <p:sldId id="2147376739" r:id="rId38"/>
    <p:sldId id="2147376740" r:id="rId39"/>
    <p:sldId id="2147376724" r:id="rId40"/>
    <p:sldId id="2147376753" r:id="rId41"/>
    <p:sldId id="2147376754" r:id="rId42"/>
    <p:sldId id="2147376755" r:id="rId43"/>
    <p:sldId id="2147376756" r:id="rId44"/>
    <p:sldId id="2147376757" r:id="rId45"/>
    <p:sldId id="2147376758" r:id="rId46"/>
    <p:sldId id="2147376759" r:id="rId47"/>
    <p:sldId id="2147376760" r:id="rId48"/>
    <p:sldId id="2147376761" r:id="rId49"/>
    <p:sldId id="2147376762" r:id="rId50"/>
    <p:sldId id="2147376763" r:id="rId51"/>
    <p:sldId id="2147376742" r:id="rId52"/>
    <p:sldId id="2147376679" r:id="rId53"/>
    <p:sldId id="2147376764" r:id="rId54"/>
  </p:sldIdLst>
  <p:sldSz cx="12192000" cy="6858000"/>
  <p:notesSz cx="6797675" cy="9926638"/>
  <p:embeddedFontLst>
    <p:embeddedFont>
      <p:font typeface="Ubuntu" panose="020B0504030602030204" pitchFamily="34" charset="0"/>
      <p:regular r:id="rId57"/>
      <p:bold r:id="rId58"/>
      <p:italic r:id="rId59"/>
      <p:boldItalic r:id="rId60"/>
    </p:embeddedFont>
    <p:embeddedFont>
      <p:font typeface="Ubuntu Light" panose="020B0304030602030204" pitchFamily="34" charset="0"/>
      <p:regular r:id="rId61"/>
      <p:italic r:id="rId62"/>
    </p:embeddedFont>
    <p:embeddedFont>
      <p:font typeface="Ubuntu Medium" panose="020B0604030602030204" pitchFamily="34" charset="0"/>
      <p:regular r:id="rId63"/>
      <p:italic r:id="rId64"/>
    </p:embeddedFont>
    <p:embeddedFont>
      <p:font typeface="Verdana" panose="020B0604030504040204" pitchFamily="34" charset="0"/>
      <p:regular r:id="rId65"/>
      <p:bold r:id="rId66"/>
      <p:italic r:id="rId67"/>
      <p:boldItalic r:id="rId68"/>
    </p:embeddedFont>
  </p:embeddedFontLst>
  <p:custDataLst>
    <p:tags r:id="rId69"/>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524A1B74-5425-4EE4-8D9D-16CB9654E7B8}">
          <p14:sldIdLst>
            <p14:sldId id="2147376661"/>
            <p14:sldId id="2147376684"/>
            <p14:sldId id="2147376672"/>
            <p14:sldId id="2147376743"/>
            <p14:sldId id="2147376744"/>
            <p14:sldId id="2147376745"/>
            <p14:sldId id="2147376746"/>
            <p14:sldId id="2147376747"/>
            <p14:sldId id="2147376748"/>
            <p14:sldId id="2147376749"/>
            <p14:sldId id="2147376750"/>
            <p14:sldId id="2147376751"/>
            <p14:sldId id="2147376752"/>
            <p14:sldId id="2147376676"/>
            <p14:sldId id="2147376701"/>
            <p14:sldId id="2147376702"/>
            <p14:sldId id="2147376703"/>
            <p14:sldId id="2147376704"/>
            <p14:sldId id="2147376677"/>
            <p14:sldId id="2147376714"/>
            <p14:sldId id="2147376711"/>
            <p14:sldId id="2147376712"/>
            <p14:sldId id="2147376716"/>
            <p14:sldId id="2147376718"/>
            <p14:sldId id="2147376715"/>
            <p14:sldId id="2147376717"/>
            <p14:sldId id="2147376719"/>
            <p14:sldId id="2147376720"/>
            <p14:sldId id="2147376727"/>
            <p14:sldId id="2147376725"/>
            <p14:sldId id="2147376721"/>
            <p14:sldId id="2147376738"/>
            <p14:sldId id="2147376728"/>
            <p14:sldId id="2147376739"/>
            <p14:sldId id="2147376740"/>
            <p14:sldId id="2147376724"/>
            <p14:sldId id="2147376753"/>
            <p14:sldId id="2147376754"/>
            <p14:sldId id="2147376755"/>
            <p14:sldId id="2147376756"/>
            <p14:sldId id="2147376757"/>
            <p14:sldId id="2147376758"/>
            <p14:sldId id="2147376759"/>
            <p14:sldId id="2147376760"/>
            <p14:sldId id="2147376761"/>
            <p14:sldId id="2147376762"/>
            <p14:sldId id="2147376763"/>
            <p14:sldId id="2147376742"/>
            <p14:sldId id="2147376679"/>
            <p14:sldId id="2147376764"/>
          </p14:sldIdLst>
        </p14:section>
        <p14:section name="presentation MCP" id="{D61F56D1-5868-4E18-800B-3B336CA25710}">
          <p14:sldIdLst/>
        </p14:section>
        <p14:section name="Template" id="{D614077D-1729-42F3-97F9-09126A1CF0C0}">
          <p14:sldIdLst/>
        </p14:section>
      </p14:sectionLst>
    </p:ext>
    <p:ext uri="{EFAFB233-063F-42B5-8137-9DF3F51BA10A}">
      <p15:sldGuideLst xmlns:p15="http://schemas.microsoft.com/office/powerpoint/2012/main">
        <p15:guide id="10" orient="horz" pos="2886" userDrawn="1">
          <p15:clr>
            <a:srgbClr val="A4A3A4"/>
          </p15:clr>
        </p15:guide>
        <p15:guide id="19" pos="5609" userDrawn="1">
          <p15:clr>
            <a:srgbClr val="A4A3A4"/>
          </p15:clr>
        </p15:guide>
        <p15:guide id="20" pos="20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2ABDB"/>
    <a:srgbClr val="003857"/>
    <a:srgbClr val="14596B"/>
    <a:srgbClr val="35B8FF"/>
    <a:srgbClr val="B9B9B9"/>
    <a:srgbClr val="0E80A4"/>
    <a:srgbClr val="15679D"/>
    <a:srgbClr val="4A4C4E"/>
    <a:srgbClr val="69686B"/>
    <a:srgbClr val="5151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490B75-3F4D-461F-8965-0B68B2A6CD47}" v="38" dt="2025-10-01T13:00:08.6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1"/>
    <p:restoredTop sz="94615"/>
  </p:normalViewPr>
  <p:slideViewPr>
    <p:cSldViewPr snapToGrid="0">
      <p:cViewPr varScale="1">
        <p:scale>
          <a:sx n="116" d="100"/>
          <a:sy n="116" d="100"/>
        </p:scale>
        <p:origin x="108" y="108"/>
      </p:cViewPr>
      <p:guideLst>
        <p:guide orient="horz" pos="2886"/>
        <p:guide pos="5609"/>
        <p:guide pos="204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50443" y="0"/>
            <a:ext cx="2945659" cy="498056"/>
          </a:xfrm>
          <a:prstGeom prst="rect">
            <a:avLst/>
          </a:prstGeom>
        </p:spPr>
        <p:txBody>
          <a:bodyPr vert="horz" lIns="91418" tIns="45708" rIns="91418" bIns="45708" rtlCol="0"/>
          <a:lstStyle>
            <a:lvl1pPr algn="r">
              <a:defRPr sz="1200"/>
            </a:lvl1pPr>
          </a:lstStyle>
          <a:p>
            <a:fld id="{86C988DC-9DE3-4390-97AB-D61B85DACE57}" type="datetimeFigureOut">
              <a:rPr lang="pt-PT" sz="900"/>
              <a:pPr/>
              <a:t>03/10/2025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9428586"/>
            <a:ext cx="2945659" cy="498055"/>
          </a:xfrm>
          <a:prstGeom prst="rect">
            <a:avLst/>
          </a:prstGeom>
        </p:spPr>
        <p:txBody>
          <a:bodyPr vert="horz" lIns="91418" tIns="45708" rIns="91418" bIns="45708"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50443" y="9428586"/>
            <a:ext cx="2945659" cy="498055"/>
          </a:xfrm>
          <a:prstGeom prst="rect">
            <a:avLst/>
          </a:prstGeom>
        </p:spPr>
        <p:txBody>
          <a:bodyPr vert="horz" lIns="91418" tIns="45708" rIns="91418" bIns="45708" rtlCol="0" anchor="b"/>
          <a:lstStyle>
            <a:lvl1pPr algn="r">
              <a:defRPr sz="1200"/>
            </a:lvl1pPr>
          </a:lstStyle>
          <a:p>
            <a:fld id="{2F190BF9-40D8-49B5-87EF-599BB2C7EE93}" type="slidenum">
              <a:rPr lang="pt-PT" sz="900"/>
              <a:pPr/>
              <a:t>‹N°›</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900"/>
            </a:lvl1pPr>
          </a:lstStyle>
          <a:p>
            <a:endParaRPr lang="pt-BR"/>
          </a:p>
        </p:txBody>
      </p:sp>
      <p:sp>
        <p:nvSpPr>
          <p:cNvPr id="3" name="Marcador de Posição da Data 2"/>
          <p:cNvSpPr>
            <a:spLocks noGrp="1"/>
          </p:cNvSpPr>
          <p:nvPr>
            <p:ph type="dt" idx="1"/>
          </p:nvPr>
        </p:nvSpPr>
        <p:spPr>
          <a:xfrm>
            <a:off x="3850443" y="0"/>
            <a:ext cx="2945659" cy="498056"/>
          </a:xfrm>
          <a:prstGeom prst="rect">
            <a:avLst/>
          </a:prstGeom>
        </p:spPr>
        <p:txBody>
          <a:bodyPr vert="horz" lIns="91418" tIns="45708" rIns="91418" bIns="45708" rtlCol="0"/>
          <a:lstStyle>
            <a:lvl1pPr algn="r">
              <a:defRPr sz="900"/>
            </a:lvl1pPr>
          </a:lstStyle>
          <a:p>
            <a:fld id="{0835B8F7-DAC4-4931-8AED-4356A8B2FD64}" type="datetimeFigureOut">
              <a:rPr lang="pt-BR" smtClean="0"/>
              <a:pPr/>
              <a:t>03/10/2025</a:t>
            </a:fld>
            <a:endParaRPr lang="pt-BR"/>
          </a:p>
        </p:txBody>
      </p:sp>
      <p:sp>
        <p:nvSpPr>
          <p:cNvPr id="4" name="Marcador de Posição da Imagem do Diapositivo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18" tIns="45708" rIns="91418" bIns="45708" rtlCol="0" anchor="ctr"/>
          <a:lstStyle/>
          <a:p>
            <a:endParaRPr lang="pt-BR"/>
          </a:p>
        </p:txBody>
      </p:sp>
      <p:sp>
        <p:nvSpPr>
          <p:cNvPr id="5" name="Marcador de Posição de Notas 4"/>
          <p:cNvSpPr>
            <a:spLocks noGrp="1"/>
          </p:cNvSpPr>
          <p:nvPr>
            <p:ph type="body" sz="quarter" idx="3"/>
          </p:nvPr>
        </p:nvSpPr>
        <p:spPr>
          <a:xfrm>
            <a:off x="679768" y="4777194"/>
            <a:ext cx="5438140" cy="3908614"/>
          </a:xfrm>
          <a:prstGeom prst="rect">
            <a:avLst/>
          </a:prstGeom>
        </p:spPr>
        <p:txBody>
          <a:bodyPr vert="horz" lIns="91418" tIns="45708" rIns="91418" bIns="45708" rtlCol="0"/>
          <a:lstStyle/>
          <a:p>
            <a:pPr lvl="0"/>
            <a:r>
              <a:rPr lang="pt-PT"/>
              <a:t>Insert comments</a:t>
            </a:r>
            <a:endParaRPr lang="pt-BR"/>
          </a:p>
        </p:txBody>
      </p:sp>
      <p:sp>
        <p:nvSpPr>
          <p:cNvPr id="6" name="Marcador de Posição do Rodapé 5"/>
          <p:cNvSpPr>
            <a:spLocks noGrp="1"/>
          </p:cNvSpPr>
          <p:nvPr>
            <p:ph type="ftr" sz="quarter" idx="4"/>
          </p:nvPr>
        </p:nvSpPr>
        <p:spPr>
          <a:xfrm>
            <a:off x="0" y="9428586"/>
            <a:ext cx="2945659" cy="498055"/>
          </a:xfrm>
          <a:prstGeom prst="rect">
            <a:avLst/>
          </a:prstGeom>
        </p:spPr>
        <p:txBody>
          <a:bodyPr vert="horz" lIns="91418" tIns="45708" rIns="91418" bIns="45708"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50443" y="9428586"/>
            <a:ext cx="2945659" cy="498055"/>
          </a:xfrm>
          <a:prstGeom prst="rect">
            <a:avLst/>
          </a:prstGeom>
        </p:spPr>
        <p:txBody>
          <a:bodyPr vert="horz" lIns="91418" tIns="45708" rIns="91418" bIns="45708" rtlCol="0" anchor="b"/>
          <a:lstStyle>
            <a:lvl1pPr algn="r">
              <a:defRPr sz="900"/>
            </a:lvl1pPr>
          </a:lstStyle>
          <a:p>
            <a:fld id="{C0696B5C-12A0-4042-B4D0-BD3B9A4F58C6}" type="slidenum">
              <a:rPr lang="pt-BR" smtClean="0"/>
              <a:pPr/>
              <a:t>‹N°›</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E75E6-7DFD-DB14-5C52-E9DA5E06C23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C1FBDA2-BB36-687F-B6FA-987CD4957FE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410F279-81CC-A0BB-DBF2-3D0AA1142534}"/>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34CE94A9-508B-8CC0-F8EB-F47D43CC5DC0}"/>
              </a:ext>
            </a:extLst>
          </p:cNvPr>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983482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167481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659713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4061666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hyperlink" Target="http://www.facebook.com/capgemini" TargetMode="External"/><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hyperlink" Target="http://www.linkedin.com/company/capgemini" TargetMode="External"/><Relationship Id="rId9"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hyperlink" Target="http://www.facebook.com/capgemini" TargetMode="External"/><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hyperlink" Target="http://www.linkedin.com/company/capgemini" TargetMode="External"/><Relationship Id="rId9"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e 5">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Click to </a:t>
            </a:r>
            <a:r>
              <a:rPr lang="fr-FR" err="1"/>
              <a:t>edit</a:t>
            </a:r>
            <a:r>
              <a:rPr lang="fr-FR"/>
              <a:t> master </a:t>
            </a:r>
            <a:r>
              <a:rPr lang="fr-FR" err="1"/>
              <a:t>title</a:t>
            </a:r>
            <a:r>
              <a:rPr lang="fr-FR"/>
              <a:t> Style</a:t>
            </a:r>
          </a:p>
        </p:txBody>
      </p:sp>
      <p:grpSp>
        <p:nvGrpSpPr>
          <p:cNvPr id="5" name="Group 2">
            <a:extLst>
              <a:ext uri="{FF2B5EF4-FFF2-40B4-BE49-F238E27FC236}">
                <a16:creationId xmlns:a16="http://schemas.microsoft.com/office/drawing/2014/main" id="{6C2E4BB5-C5E3-F6F8-4261-BF330F6E49AC}"/>
              </a:ext>
            </a:extLst>
          </p:cNvPr>
          <p:cNvGrpSpPr>
            <a:grpSpLocks noChangeAspect="1"/>
          </p:cNvGrpSpPr>
          <p:nvPr userDrawn="1"/>
        </p:nvGrpSpPr>
        <p:grpSpPr>
          <a:xfrm>
            <a:off x="443568" y="6021288"/>
            <a:ext cx="1872000" cy="420870"/>
            <a:chOff x="5094083" y="5360390"/>
            <a:chExt cx="3039349" cy="683316"/>
          </a:xfrm>
        </p:grpSpPr>
        <p:sp>
          <p:nvSpPr>
            <p:cNvPr id="7" name="Freeform: Shape 4">
              <a:extLst>
                <a:ext uri="{FF2B5EF4-FFF2-40B4-BE49-F238E27FC236}">
                  <a16:creationId xmlns:a16="http://schemas.microsoft.com/office/drawing/2014/main" id="{0F3FBF3D-73C2-AEF9-6A29-26E9974EB2B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8" name="Freeform: Shape 5">
              <a:extLst>
                <a:ext uri="{FF2B5EF4-FFF2-40B4-BE49-F238E27FC236}">
                  <a16:creationId xmlns:a16="http://schemas.microsoft.com/office/drawing/2014/main" id="{16D7EF54-CF87-4A1F-B1F7-681296888423}"/>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9" name="Freeform: Shape 6">
              <a:extLst>
                <a:ext uri="{FF2B5EF4-FFF2-40B4-BE49-F238E27FC236}">
                  <a16:creationId xmlns:a16="http://schemas.microsoft.com/office/drawing/2014/main" id="{411034BC-7D78-A8D4-1F4A-8C4D8937B48B}"/>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0" name="Freeform: Shape 7">
              <a:extLst>
                <a:ext uri="{FF2B5EF4-FFF2-40B4-BE49-F238E27FC236}">
                  <a16:creationId xmlns:a16="http://schemas.microsoft.com/office/drawing/2014/main" id="{91A42476-4DC0-A3D4-0B82-C32497A9655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61A1CDED-A495-D2CB-B478-6B5C933C774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7326400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70ACFCFC-1DDE-342C-6F6C-421985D8A34A}"/>
              </a:ext>
            </a:extLst>
          </p:cNvPr>
          <p:cNvSpPr>
            <a:spLocks noGrp="1"/>
          </p:cNvSpPr>
          <p:nvPr>
            <p:ph type="subTitle" idx="1"/>
          </p:nvPr>
        </p:nvSpPr>
        <p:spPr>
          <a:xfrm>
            <a:off x="407988" y="5460790"/>
            <a:ext cx="11090275"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15" name="Title">
            <a:extLst>
              <a:ext uri="{FF2B5EF4-FFF2-40B4-BE49-F238E27FC236}">
                <a16:creationId xmlns:a16="http://schemas.microsoft.com/office/drawing/2014/main" id="{BA5DDAC5-BAB8-79F8-0B48-89767D2C03B3}"/>
              </a:ext>
            </a:extLst>
          </p:cNvPr>
          <p:cNvSpPr>
            <a:spLocks noGrp="1"/>
          </p:cNvSpPr>
          <p:nvPr>
            <p:ph type="ctrTitle"/>
          </p:nvPr>
        </p:nvSpPr>
        <p:spPr>
          <a:xfrm>
            <a:off x="40798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3" name="Group 2">
            <a:extLst>
              <a:ext uri="{FF2B5EF4-FFF2-40B4-BE49-F238E27FC236}">
                <a16:creationId xmlns:a16="http://schemas.microsoft.com/office/drawing/2014/main" id="{337935B1-1E9A-902D-1107-E84E1CDCC3AB}"/>
              </a:ext>
            </a:extLst>
          </p:cNvPr>
          <p:cNvGrpSpPr>
            <a:grpSpLocks noChangeAspect="1"/>
          </p:cNvGrpSpPr>
          <p:nvPr userDrawn="1"/>
        </p:nvGrpSpPr>
        <p:grpSpPr>
          <a:xfrm>
            <a:off x="443568" y="6021288"/>
            <a:ext cx="1872000" cy="420870"/>
            <a:chOff x="5094083" y="5360390"/>
            <a:chExt cx="3039349" cy="683316"/>
          </a:xfrm>
        </p:grpSpPr>
        <p:sp>
          <p:nvSpPr>
            <p:cNvPr id="5" name="Freeform: Shape 4">
              <a:extLst>
                <a:ext uri="{FF2B5EF4-FFF2-40B4-BE49-F238E27FC236}">
                  <a16:creationId xmlns:a16="http://schemas.microsoft.com/office/drawing/2014/main" id="{9BAB5440-AAF9-D636-D963-1CF51D4EEE3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89CD0850-5040-0CC6-F657-BF2242F63884}"/>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408F4CC8-6692-0A4C-C931-B50A99D5E8D4}"/>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9645E874-9471-204B-FEA4-29B6C383031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8CD723AF-3402-E7B5-291B-2ABCD137B39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pic>
        <p:nvPicPr>
          <p:cNvPr id="2" name="Image 1">
            <a:extLst>
              <a:ext uri="{FF2B5EF4-FFF2-40B4-BE49-F238E27FC236}">
                <a16:creationId xmlns:a16="http://schemas.microsoft.com/office/drawing/2014/main" id="{8B5D9CCD-97AB-0A8C-8F1D-AB5C4C775A4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367808" y="-1636495"/>
            <a:ext cx="8715336" cy="7220395"/>
          </a:xfrm>
          <a:prstGeom prst="rect">
            <a:avLst/>
          </a:prstGeom>
        </p:spPr>
      </p:pic>
    </p:spTree>
    <p:extLst>
      <p:ext uri="{BB962C8B-B14F-4D97-AF65-F5344CB8AC3E}">
        <p14:creationId xmlns:p14="http://schemas.microsoft.com/office/powerpoint/2010/main" val="3684368677"/>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2660760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Full Picture White Spade">
    <p:bg>
      <p:bgRef idx="1001">
        <a:schemeClr val="bg2"/>
      </p:bgRef>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515EF69-611F-4B2F-BC64-DD310E600154}"/>
              </a:ext>
            </a:extLst>
          </p:cNvPr>
          <p:cNvSpPr>
            <a:spLocks noGrp="1"/>
          </p:cNvSpPr>
          <p:nvPr>
            <p:ph type="pic" sz="quarter" idx="10" hasCustomPrompt="1"/>
          </p:nvPr>
        </p:nvSpPr>
        <p:spPr>
          <a:xfrm>
            <a:off x="0" y="0"/>
            <a:ext cx="12192000" cy="6858000"/>
          </a:xfrm>
          <a:custGeom>
            <a:avLst/>
            <a:gdLst>
              <a:gd name="connsiteX0" fmla="*/ 11911680 w 12192000"/>
              <a:gd name="connsiteY0" fmla="*/ 373627 h 6858000"/>
              <a:gd name="connsiteX1" fmla="*/ 11857975 w 12192000"/>
              <a:gd name="connsiteY1" fmla="*/ 408564 h 6858000"/>
              <a:gd name="connsiteX2" fmla="*/ 11820236 w 12192000"/>
              <a:gd name="connsiteY2" fmla="*/ 476983 h 6858000"/>
              <a:gd name="connsiteX3" fmla="*/ 11778143 w 12192000"/>
              <a:gd name="connsiteY3" fmla="*/ 538124 h 6858000"/>
              <a:gd name="connsiteX4" fmla="*/ 11708472 w 12192000"/>
              <a:gd name="connsiteY4" fmla="*/ 581796 h 6858000"/>
              <a:gd name="connsiteX5" fmla="*/ 11753468 w 12192000"/>
              <a:gd name="connsiteY5" fmla="*/ 593441 h 6858000"/>
              <a:gd name="connsiteX6" fmla="*/ 11802818 w 12192000"/>
              <a:gd name="connsiteY6" fmla="*/ 589074 h 6858000"/>
              <a:gd name="connsiteX7" fmla="*/ 11887005 w 12192000"/>
              <a:gd name="connsiteY7" fmla="*/ 552681 h 6858000"/>
              <a:gd name="connsiteX8" fmla="*/ 11823139 w 12192000"/>
              <a:gd name="connsiteY8" fmla="*/ 494452 h 6858000"/>
              <a:gd name="connsiteX9" fmla="*/ 11911680 w 12192000"/>
              <a:gd name="connsiteY9" fmla="*/ 522111 h 6858000"/>
              <a:gd name="connsiteX10" fmla="*/ 11974094 w 12192000"/>
              <a:gd name="connsiteY10" fmla="*/ 460970 h 6858000"/>
              <a:gd name="connsiteX11" fmla="*/ 11972642 w 12192000"/>
              <a:gd name="connsiteY11" fmla="*/ 404197 h 6858000"/>
              <a:gd name="connsiteX12" fmla="*/ 11911680 w 12192000"/>
              <a:gd name="connsiteY12" fmla="*/ 373627 h 6858000"/>
              <a:gd name="connsiteX13" fmla="*/ 11785438 w 12192000"/>
              <a:gd name="connsiteY13" fmla="*/ 207688 h 6858000"/>
              <a:gd name="connsiteX14" fmla="*/ 11562864 w 12192000"/>
              <a:gd name="connsiteY14" fmla="*/ 439169 h 6858000"/>
              <a:gd name="connsiteX15" fmla="*/ 11639965 w 12192000"/>
              <a:gd name="connsiteY15" fmla="*/ 551270 h 6858000"/>
              <a:gd name="connsiteX16" fmla="*/ 11725794 w 12192000"/>
              <a:gd name="connsiteY16" fmla="*/ 546903 h 6858000"/>
              <a:gd name="connsiteX17" fmla="*/ 11786893 w 12192000"/>
              <a:gd name="connsiteY17" fmla="*/ 490124 h 6858000"/>
              <a:gd name="connsiteX18" fmla="*/ 11833444 w 12192000"/>
              <a:gd name="connsiteY18" fmla="*/ 412964 h 6858000"/>
              <a:gd name="connsiteX19" fmla="*/ 11895998 w 12192000"/>
              <a:gd name="connsiteY19" fmla="*/ 360553 h 6858000"/>
              <a:gd name="connsiteX20" fmla="*/ 11971644 w 12192000"/>
              <a:gd name="connsiteY20" fmla="*/ 379479 h 6858000"/>
              <a:gd name="connsiteX21" fmla="*/ 11907636 w 12192000"/>
              <a:gd name="connsiteY21" fmla="*/ 281937 h 6858000"/>
              <a:gd name="connsiteX22" fmla="*/ 11795621 w 12192000"/>
              <a:gd name="connsiteY22" fmla="*/ 212056 h 6858000"/>
              <a:gd name="connsiteX23" fmla="*/ 11785438 w 12192000"/>
              <a:gd name="connsiteY23" fmla="*/ 20768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11680" y="373627"/>
                </a:moveTo>
                <a:cubicBezTo>
                  <a:pt x="11888456" y="375083"/>
                  <a:pt x="11871038" y="389640"/>
                  <a:pt x="11857975" y="408564"/>
                </a:cubicBezTo>
                <a:cubicBezTo>
                  <a:pt x="11842009" y="428944"/>
                  <a:pt x="11831848" y="453692"/>
                  <a:pt x="11820236" y="476983"/>
                </a:cubicBezTo>
                <a:cubicBezTo>
                  <a:pt x="11808624" y="498819"/>
                  <a:pt x="11795561" y="519199"/>
                  <a:pt x="11778143" y="538124"/>
                </a:cubicBezTo>
                <a:cubicBezTo>
                  <a:pt x="11759274" y="558504"/>
                  <a:pt x="11736050" y="574517"/>
                  <a:pt x="11708472" y="581796"/>
                </a:cubicBezTo>
                <a:cubicBezTo>
                  <a:pt x="11721535" y="590530"/>
                  <a:pt x="11738953" y="593441"/>
                  <a:pt x="11753468" y="593441"/>
                </a:cubicBezTo>
                <a:cubicBezTo>
                  <a:pt x="11769434" y="594897"/>
                  <a:pt x="11786852" y="591986"/>
                  <a:pt x="11802818" y="589074"/>
                </a:cubicBezTo>
                <a:cubicBezTo>
                  <a:pt x="11833300" y="584707"/>
                  <a:pt x="11865232" y="574517"/>
                  <a:pt x="11887005" y="552681"/>
                </a:cubicBezTo>
                <a:cubicBezTo>
                  <a:pt x="11852169" y="552681"/>
                  <a:pt x="11824591" y="529389"/>
                  <a:pt x="11823139" y="494452"/>
                </a:cubicBezTo>
                <a:cubicBezTo>
                  <a:pt x="11844912" y="520655"/>
                  <a:pt x="11878296" y="530845"/>
                  <a:pt x="11911680" y="522111"/>
                </a:cubicBezTo>
                <a:cubicBezTo>
                  <a:pt x="11940709" y="513376"/>
                  <a:pt x="11965385" y="490085"/>
                  <a:pt x="11974094" y="460970"/>
                </a:cubicBezTo>
                <a:cubicBezTo>
                  <a:pt x="11979900" y="442046"/>
                  <a:pt x="11981351" y="423121"/>
                  <a:pt x="11972642" y="404197"/>
                </a:cubicBezTo>
                <a:cubicBezTo>
                  <a:pt x="11961030" y="382361"/>
                  <a:pt x="11936355" y="372171"/>
                  <a:pt x="11911680" y="373627"/>
                </a:cubicBezTo>
                <a:close/>
                <a:moveTo>
                  <a:pt x="11785438" y="207688"/>
                </a:moveTo>
                <a:cubicBezTo>
                  <a:pt x="11735977" y="268834"/>
                  <a:pt x="11562864" y="312510"/>
                  <a:pt x="11562864" y="439169"/>
                </a:cubicBezTo>
                <a:cubicBezTo>
                  <a:pt x="11562864" y="487212"/>
                  <a:pt x="11593413" y="533800"/>
                  <a:pt x="11639965" y="551270"/>
                </a:cubicBezTo>
                <a:cubicBezTo>
                  <a:pt x="11667605" y="561461"/>
                  <a:pt x="11698154" y="560005"/>
                  <a:pt x="11725794" y="546903"/>
                </a:cubicBezTo>
                <a:cubicBezTo>
                  <a:pt x="11751979" y="535256"/>
                  <a:pt x="11770891" y="514874"/>
                  <a:pt x="11786893" y="490124"/>
                </a:cubicBezTo>
                <a:cubicBezTo>
                  <a:pt x="11804350" y="465375"/>
                  <a:pt x="11817442" y="439169"/>
                  <a:pt x="11833444" y="412964"/>
                </a:cubicBezTo>
                <a:cubicBezTo>
                  <a:pt x="11847992" y="389670"/>
                  <a:pt x="11868358" y="366376"/>
                  <a:pt x="11895998" y="360553"/>
                </a:cubicBezTo>
                <a:cubicBezTo>
                  <a:pt x="11922183" y="353274"/>
                  <a:pt x="11952732" y="360553"/>
                  <a:pt x="11971644" y="379479"/>
                </a:cubicBezTo>
                <a:cubicBezTo>
                  <a:pt x="11960006" y="341627"/>
                  <a:pt x="11938185" y="309598"/>
                  <a:pt x="11907636" y="281937"/>
                </a:cubicBezTo>
                <a:cubicBezTo>
                  <a:pt x="11874177" y="251364"/>
                  <a:pt x="11836354" y="229526"/>
                  <a:pt x="11795621" y="212056"/>
                </a:cubicBezTo>
                <a:cubicBezTo>
                  <a:pt x="11792712" y="210600"/>
                  <a:pt x="11788348" y="209144"/>
                  <a:pt x="11785438" y="207688"/>
                </a:cubicBezTo>
                <a:close/>
                <a:moveTo>
                  <a:pt x="0" y="0"/>
                </a:moveTo>
                <a:lnTo>
                  <a:pt x="12192000" y="0"/>
                </a:lnTo>
                <a:lnTo>
                  <a:pt x="12192000" y="6858000"/>
                </a:lnTo>
                <a:lnTo>
                  <a:pt x="0" y="6858000"/>
                </a:lnTo>
                <a:close/>
              </a:path>
            </a:pathLst>
          </a:custGeom>
          <a:noFill/>
        </p:spPr>
        <p:txBody>
          <a:bodyPr wrap="square">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50000"/>
                  </a:schemeClr>
                </a:solidFill>
              </a:defRPr>
            </a:lvl1pPr>
          </a:lstStyle>
          <a:p>
            <a:r>
              <a:rPr lang="en-US"/>
              <a:t>Click icon to add picture and send picture to back</a:t>
            </a:r>
          </a:p>
        </p:txBody>
      </p:sp>
      <p:grpSp>
        <p:nvGrpSpPr>
          <p:cNvPr id="12" name="Group 37">
            <a:extLst>
              <a:ext uri="{FF2B5EF4-FFF2-40B4-BE49-F238E27FC236}">
                <a16:creationId xmlns:a16="http://schemas.microsoft.com/office/drawing/2014/main" id="{410EED03-E568-4797-9F93-83A0DEAA8E73}"/>
              </a:ext>
            </a:extLst>
          </p:cNvPr>
          <p:cNvGrpSpPr/>
          <p:nvPr userDrawn="1"/>
        </p:nvGrpSpPr>
        <p:grpSpPr>
          <a:xfrm>
            <a:off x="11562864" y="207688"/>
            <a:ext cx="418487" cy="387209"/>
            <a:chOff x="5481638" y="2859088"/>
            <a:chExt cx="1231900" cy="1139825"/>
          </a:xfrm>
          <a:solidFill>
            <a:schemeClr val="bg1"/>
          </a:solidFill>
        </p:grpSpPr>
        <p:sp>
          <p:nvSpPr>
            <p:cNvPr id="13" name="Freeform 320">
              <a:extLst>
                <a:ext uri="{FF2B5EF4-FFF2-40B4-BE49-F238E27FC236}">
                  <a16:creationId xmlns:a16="http://schemas.microsoft.com/office/drawing/2014/main" id="{B7BDD3A5-74DC-407F-917E-4CAA2D7F6478}"/>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321">
              <a:extLst>
                <a:ext uri="{FF2B5EF4-FFF2-40B4-BE49-F238E27FC236}">
                  <a16:creationId xmlns:a16="http://schemas.microsoft.com/office/drawing/2014/main" id="{AFD49D75-8E14-497D-BFBC-1AB7413E4B59}"/>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a:extLst>
              <a:ext uri="{FF2B5EF4-FFF2-40B4-BE49-F238E27FC236}">
                <a16:creationId xmlns:a16="http://schemas.microsoft.com/office/drawing/2014/main" id="{F7412FBE-22A2-10A4-80F8-94BD980CE061}"/>
              </a:ext>
            </a:extLst>
          </p:cNvPr>
          <p:cNvSpPr>
            <a:spLocks noGrp="1"/>
          </p:cNvSpPr>
          <p:nvPr>
            <p:ph type="ctrTitle"/>
          </p:nvPr>
        </p:nvSpPr>
        <p:spPr>
          <a:xfrm>
            <a:off x="1" y="2708920"/>
            <a:ext cx="7968207" cy="2949857"/>
          </a:xfrm>
          <a:solidFill>
            <a:schemeClr val="bg2"/>
          </a:solidFill>
        </p:spPr>
        <p:txBody>
          <a:bodyPr wrap="square" lIns="396000" tIns="360000" rIns="504000" bIns="1080000" anchor="ctr" anchorCtr="0">
            <a:no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sp>
        <p:nvSpPr>
          <p:cNvPr id="3" name="Subtitle">
            <a:extLst>
              <a:ext uri="{FF2B5EF4-FFF2-40B4-BE49-F238E27FC236}">
                <a16:creationId xmlns:a16="http://schemas.microsoft.com/office/drawing/2014/main" id="{B3FCD38E-1F71-EA8E-7048-F655798886D1}"/>
              </a:ext>
            </a:extLst>
          </p:cNvPr>
          <p:cNvSpPr>
            <a:spLocks noGrp="1"/>
          </p:cNvSpPr>
          <p:nvPr>
            <p:ph type="subTitle" idx="1" hasCustomPrompt="1"/>
          </p:nvPr>
        </p:nvSpPr>
        <p:spPr>
          <a:xfrm>
            <a:off x="407368" y="4725144"/>
            <a:ext cx="7273330" cy="276999"/>
          </a:xfrm>
          <a:prstGeom prst="rect">
            <a:avLst/>
          </a:prstGeom>
        </p:spPr>
        <p:txBody>
          <a:bodyPr wrap="square" lIns="18000" tIns="0" rIns="0" anchor="t" anchorCtr="0">
            <a:spAutoFit/>
          </a:bodyPr>
          <a:lstStyle>
            <a:lvl1pPr marL="0" indent="0" algn="l">
              <a:buNone/>
              <a:defRPr sz="18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text style</a:t>
            </a:r>
            <a:endParaRPr lang="en-GB"/>
          </a:p>
        </p:txBody>
      </p:sp>
      <p:grpSp>
        <p:nvGrpSpPr>
          <p:cNvPr id="4" name="Group 1">
            <a:extLst>
              <a:ext uri="{FF2B5EF4-FFF2-40B4-BE49-F238E27FC236}">
                <a16:creationId xmlns:a16="http://schemas.microsoft.com/office/drawing/2014/main" id="{AF040B7C-BA99-80E4-ADEC-EF1A9B8AD534}"/>
              </a:ext>
            </a:extLst>
          </p:cNvPr>
          <p:cNvGrpSpPr>
            <a:grpSpLocks noChangeAspect="1"/>
          </p:cNvGrpSpPr>
          <p:nvPr userDrawn="1"/>
        </p:nvGrpSpPr>
        <p:grpSpPr>
          <a:xfrm>
            <a:off x="443236" y="6021288"/>
            <a:ext cx="1872000" cy="420870"/>
            <a:chOff x="5095385" y="4090756"/>
            <a:chExt cx="3033729" cy="682053"/>
          </a:xfrm>
        </p:grpSpPr>
        <p:sp>
          <p:nvSpPr>
            <p:cNvPr id="5" name="Freeform: Shape 2">
              <a:extLst>
                <a:ext uri="{FF2B5EF4-FFF2-40B4-BE49-F238E27FC236}">
                  <a16:creationId xmlns:a16="http://schemas.microsoft.com/office/drawing/2014/main" id="{2736C127-E287-E152-B949-1A8E281FAC35}"/>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6" name="Freeform: Shape 3">
              <a:extLst>
                <a:ext uri="{FF2B5EF4-FFF2-40B4-BE49-F238E27FC236}">
                  <a16:creationId xmlns:a16="http://schemas.microsoft.com/office/drawing/2014/main" id="{5D6417A4-47EA-8498-0976-6F6D109764A2}"/>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7" name="Freeform: Shape 4">
              <a:extLst>
                <a:ext uri="{FF2B5EF4-FFF2-40B4-BE49-F238E27FC236}">
                  <a16:creationId xmlns:a16="http://schemas.microsoft.com/office/drawing/2014/main" id="{37A9BD34-5705-83C5-110E-2B90C82970C4}"/>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8" name="Freeform: Shape 14">
              <a:extLst>
                <a:ext uri="{FF2B5EF4-FFF2-40B4-BE49-F238E27FC236}">
                  <a16:creationId xmlns:a16="http://schemas.microsoft.com/office/drawing/2014/main" id="{260B643F-0DB2-200F-37FB-A4E461B941DD}"/>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9" name="Freeform: Shape 20">
              <a:extLst>
                <a:ext uri="{FF2B5EF4-FFF2-40B4-BE49-F238E27FC236}">
                  <a16:creationId xmlns:a16="http://schemas.microsoft.com/office/drawing/2014/main" id="{6EDEE20B-B43D-39AA-D956-E23CEEE0D60C}"/>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074785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407368" y="1163739"/>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grpSp>
        <p:nvGrpSpPr>
          <p:cNvPr id="8" name="Group 1">
            <a:extLst>
              <a:ext uri="{FF2B5EF4-FFF2-40B4-BE49-F238E27FC236}">
                <a16:creationId xmlns:a16="http://schemas.microsoft.com/office/drawing/2014/main" id="{0650393B-7E46-5ECE-4310-AF8EC7255742}"/>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09E51387-52A5-B06A-AEC1-9A4DA7D2DAC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0" name="Freeform: Shape 3">
              <a:extLst>
                <a:ext uri="{FF2B5EF4-FFF2-40B4-BE49-F238E27FC236}">
                  <a16:creationId xmlns:a16="http://schemas.microsoft.com/office/drawing/2014/main" id="{1A2D993C-1439-0B90-F87F-84C15E66CF4C}"/>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1" name="Freeform: Shape 4">
              <a:extLst>
                <a:ext uri="{FF2B5EF4-FFF2-40B4-BE49-F238E27FC236}">
                  <a16:creationId xmlns:a16="http://schemas.microsoft.com/office/drawing/2014/main" id="{9D4A7921-9C3C-6166-B6B7-CEDC5FF28E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14">
              <a:extLst>
                <a:ext uri="{FF2B5EF4-FFF2-40B4-BE49-F238E27FC236}">
                  <a16:creationId xmlns:a16="http://schemas.microsoft.com/office/drawing/2014/main" id="{F10A1F9A-93B6-1683-DDEE-2FA6B370E583}"/>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20">
              <a:extLst>
                <a:ext uri="{FF2B5EF4-FFF2-40B4-BE49-F238E27FC236}">
                  <a16:creationId xmlns:a16="http://schemas.microsoft.com/office/drawing/2014/main" id="{74BF5A15-51F5-5003-8669-EA9C008D0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6929110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5a">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grpSp>
        <p:nvGrpSpPr>
          <p:cNvPr id="8" name="Group 1">
            <a:extLst>
              <a:ext uri="{FF2B5EF4-FFF2-40B4-BE49-F238E27FC236}">
                <a16:creationId xmlns:a16="http://schemas.microsoft.com/office/drawing/2014/main" id="{AA102172-14DD-5ED5-33AF-356721242379}"/>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21C01B30-4538-A317-44E5-BDF28A06DCA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0" name="Freeform: Shape 3">
              <a:extLst>
                <a:ext uri="{FF2B5EF4-FFF2-40B4-BE49-F238E27FC236}">
                  <a16:creationId xmlns:a16="http://schemas.microsoft.com/office/drawing/2014/main" id="{A9A8C1E0-9587-0DA1-86EF-2B2312071C5E}"/>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1" name="Freeform: Shape 4">
              <a:extLst>
                <a:ext uri="{FF2B5EF4-FFF2-40B4-BE49-F238E27FC236}">
                  <a16:creationId xmlns:a16="http://schemas.microsoft.com/office/drawing/2014/main" id="{B65EA192-75EF-F13F-0CC2-C84DE74A65A7}"/>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14">
              <a:extLst>
                <a:ext uri="{FF2B5EF4-FFF2-40B4-BE49-F238E27FC236}">
                  <a16:creationId xmlns:a16="http://schemas.microsoft.com/office/drawing/2014/main" id="{A48BD9AC-7231-CA62-C64B-046F4398B636}"/>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20">
              <a:extLst>
                <a:ext uri="{FF2B5EF4-FFF2-40B4-BE49-F238E27FC236}">
                  <a16:creationId xmlns:a16="http://schemas.microsoft.com/office/drawing/2014/main" id="{E90D6E4E-CBEC-C140-FE24-C2FD729A0A29}"/>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407368" y="419679"/>
            <a:ext cx="4609034" cy="2243691"/>
          </a:xfrm>
        </p:spPr>
        <p:txBody>
          <a:bodyPr wrap="square" lIns="0" tIns="0" rIns="0" bIns="0" anchor="t"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spTree>
    <p:extLst>
      <p:ext uri="{BB962C8B-B14F-4D97-AF65-F5344CB8AC3E}">
        <p14:creationId xmlns:p14="http://schemas.microsoft.com/office/powerpoint/2010/main" val="402014262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5b">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407368" y="537237"/>
            <a:ext cx="4597606" cy="2243691"/>
          </a:xfrm>
        </p:spPr>
        <p:txBody>
          <a:bodyPr wrap="square" lIns="0" tIns="0" rIns="0" bIns="0" anchor="t"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grpSp>
        <p:nvGrpSpPr>
          <p:cNvPr id="8" name="Group 1">
            <a:extLst>
              <a:ext uri="{FF2B5EF4-FFF2-40B4-BE49-F238E27FC236}">
                <a16:creationId xmlns:a16="http://schemas.microsoft.com/office/drawing/2014/main" id="{03C5622C-AFD4-93DA-3105-DD24A1095D2B}"/>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EC1F4AF4-B2D1-B383-5414-6A7CE220351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0" name="Freeform: Shape 3">
              <a:extLst>
                <a:ext uri="{FF2B5EF4-FFF2-40B4-BE49-F238E27FC236}">
                  <a16:creationId xmlns:a16="http://schemas.microsoft.com/office/drawing/2014/main" id="{562EA075-7E1A-57B6-FA93-F8A92DA56EC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1" name="Freeform: Shape 4">
              <a:extLst>
                <a:ext uri="{FF2B5EF4-FFF2-40B4-BE49-F238E27FC236}">
                  <a16:creationId xmlns:a16="http://schemas.microsoft.com/office/drawing/2014/main" id="{ABED82B4-66F4-60A2-8FF7-76C7FFFB8A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14">
              <a:extLst>
                <a:ext uri="{FF2B5EF4-FFF2-40B4-BE49-F238E27FC236}">
                  <a16:creationId xmlns:a16="http://schemas.microsoft.com/office/drawing/2014/main" id="{C403332C-6371-29E3-2335-DFAA7BE6C2F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20">
              <a:extLst>
                <a:ext uri="{FF2B5EF4-FFF2-40B4-BE49-F238E27FC236}">
                  <a16:creationId xmlns:a16="http://schemas.microsoft.com/office/drawing/2014/main" id="{3D2D8432-F91A-C228-692F-66BF4106BFBA}"/>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3902574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5c">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grpSp>
        <p:nvGrpSpPr>
          <p:cNvPr id="2" name="Group 1">
            <a:extLst>
              <a:ext uri="{FF2B5EF4-FFF2-40B4-BE49-F238E27FC236}">
                <a16:creationId xmlns:a16="http://schemas.microsoft.com/office/drawing/2014/main" id="{A6A8A661-3751-29DA-1AB9-334A7C98EA59}"/>
              </a:ext>
            </a:extLst>
          </p:cNvPr>
          <p:cNvGrpSpPr>
            <a:grpSpLocks noChangeAspect="1"/>
          </p:cNvGrpSpPr>
          <p:nvPr userDrawn="1"/>
        </p:nvGrpSpPr>
        <p:grpSpPr>
          <a:xfrm>
            <a:off x="1343473" y="6021288"/>
            <a:ext cx="1872000" cy="420870"/>
            <a:chOff x="5095385" y="4090756"/>
            <a:chExt cx="3033729" cy="682053"/>
          </a:xfrm>
        </p:grpSpPr>
        <p:sp>
          <p:nvSpPr>
            <p:cNvPr id="3" name="Freeform: Shape 2">
              <a:extLst>
                <a:ext uri="{FF2B5EF4-FFF2-40B4-BE49-F238E27FC236}">
                  <a16:creationId xmlns:a16="http://schemas.microsoft.com/office/drawing/2014/main" id="{AE0FC8CB-F05E-FFD4-8D7F-1F94AC26DA2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4" name="Freeform: Shape 3">
              <a:extLst>
                <a:ext uri="{FF2B5EF4-FFF2-40B4-BE49-F238E27FC236}">
                  <a16:creationId xmlns:a16="http://schemas.microsoft.com/office/drawing/2014/main" id="{934D3664-9369-B221-FD17-0597A682848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5" name="Freeform: Shape 4">
              <a:extLst>
                <a:ext uri="{FF2B5EF4-FFF2-40B4-BE49-F238E27FC236}">
                  <a16:creationId xmlns:a16="http://schemas.microsoft.com/office/drawing/2014/main" id="{17A7E500-54F5-1815-C9B9-3954ED883928}"/>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4" name="Freeform: Shape 14">
              <a:extLst>
                <a:ext uri="{FF2B5EF4-FFF2-40B4-BE49-F238E27FC236}">
                  <a16:creationId xmlns:a16="http://schemas.microsoft.com/office/drawing/2014/main" id="{AE2D512F-FC3A-33B0-5954-0D1BFB4C1437}"/>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5" name="Freeform: Shape 20">
              <a:extLst>
                <a:ext uri="{FF2B5EF4-FFF2-40B4-BE49-F238E27FC236}">
                  <a16:creationId xmlns:a16="http://schemas.microsoft.com/office/drawing/2014/main" id="{BB0A86DD-9E86-EB4E-14DC-ECC7130D6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3877797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Dark and Picture">
    <p:bg>
      <p:bgPr>
        <a:solidFill>
          <a:schemeClr val="accent4"/>
        </a:solidFill>
        <a:effectLst/>
      </p:bgPr>
    </p:bg>
    <p:spTree>
      <p:nvGrpSpPr>
        <p:cNvPr id="1" name=""/>
        <p:cNvGrpSpPr/>
        <p:nvPr/>
      </p:nvGrpSpPr>
      <p:grpSpPr>
        <a:xfrm>
          <a:off x="0" y="0"/>
          <a:ext cx="0" cy="0"/>
          <a:chOff x="0" y="0"/>
          <a:chExt cx="0" cy="0"/>
        </a:xfrm>
      </p:grpSpPr>
      <p:sp>
        <p:nvSpPr>
          <p:cNvPr id="3" name="Picture Placeholder 18">
            <a:extLst>
              <a:ext uri="{FF2B5EF4-FFF2-40B4-BE49-F238E27FC236}">
                <a16:creationId xmlns:a16="http://schemas.microsoft.com/office/drawing/2014/main" id="{D3B1FE99-E8D3-C5FE-4E44-4E4EF67B45DA}"/>
              </a:ext>
            </a:extLst>
          </p:cNvPr>
          <p:cNvSpPr>
            <a:spLocks noGrp="1"/>
          </p:cNvSpPr>
          <p:nvPr>
            <p:ph type="pic" sz="quarter" idx="10" hasCustomPrompt="1"/>
          </p:nvPr>
        </p:nvSpPr>
        <p:spPr>
          <a:xfrm>
            <a:off x="6096001" y="908721"/>
            <a:ext cx="6096000" cy="594928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2" name="Title">
            <a:extLst>
              <a:ext uri="{FF2B5EF4-FFF2-40B4-BE49-F238E27FC236}">
                <a16:creationId xmlns:a16="http://schemas.microsoft.com/office/drawing/2014/main" id="{1B342561-1DD2-4DA7-BA2A-C8E3856FE9BB}"/>
              </a:ext>
            </a:extLst>
          </p:cNvPr>
          <p:cNvSpPr>
            <a:spLocks noGrp="1"/>
          </p:cNvSpPr>
          <p:nvPr>
            <p:ph type="title" hasCustomPrompt="1"/>
          </p:nvPr>
        </p:nvSpPr>
        <p:spPr>
          <a:xfrm>
            <a:off x="407988" y="692696"/>
            <a:ext cx="4751907" cy="720179"/>
          </a:xfrm>
        </p:spPr>
        <p:txBody>
          <a:bodyPr vert="horz" lIns="0" tIns="0" rIns="0" bIns="0" rtlCol="0" anchor="b">
            <a:noAutofit/>
          </a:bodyPr>
          <a:lstStyle>
            <a:lvl1pPr>
              <a:lnSpc>
                <a:spcPct val="80000"/>
              </a:lnSpc>
              <a:defRPr lang="en-GB" sz="3600" baseline="0">
                <a:solidFill>
                  <a:schemeClr val="bg1"/>
                </a:solidFill>
              </a:defRPr>
            </a:lvl1pPr>
          </a:lstStyle>
          <a:p>
            <a:pPr lvl="0"/>
            <a:r>
              <a:rPr lang="en-US"/>
              <a:t>Click to edit Agenda</a:t>
            </a:r>
            <a:endParaRPr lang="en-GB"/>
          </a:p>
        </p:txBody>
      </p:sp>
      <p:sp>
        <p:nvSpPr>
          <p:cNvPr id="10" name="Text Placeholder 9">
            <a:extLst>
              <a:ext uri="{FF2B5EF4-FFF2-40B4-BE49-F238E27FC236}">
                <a16:creationId xmlns:a16="http://schemas.microsoft.com/office/drawing/2014/main" id="{FC6DF15B-7249-491B-BFB7-9A33784178CD}"/>
              </a:ext>
            </a:extLst>
          </p:cNvPr>
          <p:cNvSpPr>
            <a:spLocks noGrp="1"/>
          </p:cNvSpPr>
          <p:nvPr>
            <p:ph type="body" sz="quarter" idx="12"/>
          </p:nvPr>
        </p:nvSpPr>
        <p:spPr>
          <a:xfrm>
            <a:off x="407988" y="1916832"/>
            <a:ext cx="5471988" cy="4536356"/>
          </a:xfrm>
          <a:prstGeom prst="rect">
            <a:avLst/>
          </a:prstGeom>
        </p:spPr>
        <p:txBody>
          <a:bodyPr>
            <a:noAutofit/>
          </a:bodyPr>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2847933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accent4"/>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 name="Title Placeholder 1">
            <a:extLst>
              <a:ext uri="{FF2B5EF4-FFF2-40B4-BE49-F238E27FC236}">
                <a16:creationId xmlns:a16="http://schemas.microsoft.com/office/drawing/2014/main" id="{808BAF09-C52E-54E6-E538-78C64D8AB519}"/>
              </a:ext>
            </a:extLst>
          </p:cNvPr>
          <p:cNvSpPr>
            <a:spLocks noGrp="1"/>
          </p:cNvSpPr>
          <p:nvPr>
            <p:ph type="title"/>
          </p:nvPr>
        </p:nvSpPr>
        <p:spPr>
          <a:xfrm>
            <a:off x="1079321" y="260350"/>
            <a:ext cx="8640763" cy="792163"/>
          </a:xfrm>
        </p:spPr>
        <p:txBody>
          <a:bodyPr/>
          <a:lstStyle>
            <a:lvl1pPr>
              <a:defRPr>
                <a:solidFill>
                  <a:schemeClr val="accent2"/>
                </a:solidFill>
              </a:defRPr>
            </a:lvl1pPr>
          </a:lstStyle>
          <a:p>
            <a:r>
              <a:rPr lang="fr-FR"/>
              <a:t>Modifiez le style du titre</a:t>
            </a:r>
            <a:endParaRPr lang="en-US"/>
          </a:p>
        </p:txBody>
      </p:sp>
      <p:pic>
        <p:nvPicPr>
          <p:cNvPr id="4" name="Picture 16">
            <a:extLst>
              <a:ext uri="{FF2B5EF4-FFF2-40B4-BE49-F238E27FC236}">
                <a16:creationId xmlns:a16="http://schemas.microsoft.com/office/drawing/2014/main" id="{21B52807-7673-5576-DEE4-0A88870C0C1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5800" y="1700808"/>
            <a:ext cx="8281358" cy="6858000"/>
          </a:xfrm>
          <a:prstGeom prst="rect">
            <a:avLst/>
          </a:prstGeom>
        </p:spPr>
      </p:pic>
    </p:spTree>
    <p:extLst>
      <p:ext uri="{BB962C8B-B14F-4D97-AF65-F5344CB8AC3E}">
        <p14:creationId xmlns:p14="http://schemas.microsoft.com/office/powerpoint/2010/main" val="1016787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49D2F3-3C15-428F-AF70-D31974E2F3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52613" y="3199768"/>
            <a:ext cx="9079459" cy="3532255"/>
          </a:xfrm>
          <a:prstGeom prst="rect">
            <a:avLst/>
          </a:prstGeom>
        </p:spPr>
      </p:pic>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 name="Title Placeholder 1">
            <a:extLst>
              <a:ext uri="{FF2B5EF4-FFF2-40B4-BE49-F238E27FC236}">
                <a16:creationId xmlns:a16="http://schemas.microsoft.com/office/drawing/2014/main" id="{114BB18C-C624-35CB-514D-CE1A312E0BD8}"/>
              </a:ext>
            </a:extLst>
          </p:cNvPr>
          <p:cNvSpPr>
            <a:spLocks noGrp="1"/>
          </p:cNvSpPr>
          <p:nvPr>
            <p:ph type="title"/>
          </p:nvPr>
        </p:nvSpPr>
        <p:spPr>
          <a:xfrm>
            <a:off x="1079321" y="260350"/>
            <a:ext cx="8640763" cy="792163"/>
          </a:xfrm>
        </p:spPr>
        <p:txBody>
          <a:bodyPr/>
          <a:lstStyle>
            <a:lvl1pPr>
              <a:defRPr>
                <a:solidFill>
                  <a:schemeClr val="tx1"/>
                </a:solidFill>
              </a:defRPr>
            </a:lvl1pPr>
          </a:lstStyle>
          <a:p>
            <a:r>
              <a:rPr lang="fr-FR"/>
              <a:t>Modifiez le style du titre</a:t>
            </a:r>
            <a:endParaRPr lang="en-US"/>
          </a:p>
        </p:txBody>
      </p:sp>
    </p:spTree>
    <p:extLst>
      <p:ext uri="{BB962C8B-B14F-4D97-AF65-F5344CB8AC3E}">
        <p14:creationId xmlns:p14="http://schemas.microsoft.com/office/powerpoint/2010/main" val="305506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263427DF-DAE9-5C4C-6A1A-438ED4F52194}"/>
              </a:ext>
            </a:extLst>
          </p:cNvPr>
          <p:cNvSpPr>
            <a:spLocks noGrp="1"/>
          </p:cNvSpPr>
          <p:nvPr>
            <p:ph type="subTitle" idx="1"/>
          </p:nvPr>
        </p:nvSpPr>
        <p:spPr>
          <a:xfrm>
            <a:off x="407368" y="5457155"/>
            <a:ext cx="11090276"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3" name="Title">
            <a:extLst>
              <a:ext uri="{FF2B5EF4-FFF2-40B4-BE49-F238E27FC236}">
                <a16:creationId xmlns:a16="http://schemas.microsoft.com/office/drawing/2014/main" id="{4AAC7C66-F303-132A-295B-65A79300A34B}"/>
              </a:ext>
            </a:extLst>
          </p:cNvPr>
          <p:cNvSpPr>
            <a:spLocks noGrp="1"/>
          </p:cNvSpPr>
          <p:nvPr>
            <p:ph type="ctrTitle"/>
          </p:nvPr>
        </p:nvSpPr>
        <p:spPr>
          <a:xfrm>
            <a:off x="40736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11" name="Group 2">
            <a:extLst>
              <a:ext uri="{FF2B5EF4-FFF2-40B4-BE49-F238E27FC236}">
                <a16:creationId xmlns:a16="http://schemas.microsoft.com/office/drawing/2014/main" id="{6CECF1A1-AFBB-C9C3-8C4C-A333753514C3}"/>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6500998E-0CA2-4FA3-BF63-EC673ABF21BF}"/>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5">
              <a:extLst>
                <a:ext uri="{FF2B5EF4-FFF2-40B4-BE49-F238E27FC236}">
                  <a16:creationId xmlns:a16="http://schemas.microsoft.com/office/drawing/2014/main" id="{F3E23DF4-7EAD-57AB-752A-EC8452CB6C51}"/>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6">
              <a:extLst>
                <a:ext uri="{FF2B5EF4-FFF2-40B4-BE49-F238E27FC236}">
                  <a16:creationId xmlns:a16="http://schemas.microsoft.com/office/drawing/2014/main" id="{879BEAB9-ED4E-001A-5054-C9630CF436F9}"/>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7">
              <a:extLst>
                <a:ext uri="{FF2B5EF4-FFF2-40B4-BE49-F238E27FC236}">
                  <a16:creationId xmlns:a16="http://schemas.microsoft.com/office/drawing/2014/main" id="{DC469B38-0BDD-091F-8A89-643F5C025E37}"/>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8">
              <a:extLst>
                <a:ext uri="{FF2B5EF4-FFF2-40B4-BE49-F238E27FC236}">
                  <a16:creationId xmlns:a16="http://schemas.microsoft.com/office/drawing/2014/main" id="{F04538F8-26C6-0B5E-9B13-7C72AEACEC0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pic>
        <p:nvPicPr>
          <p:cNvPr id="4" name="Image 3">
            <a:extLst>
              <a:ext uri="{FF2B5EF4-FFF2-40B4-BE49-F238E27FC236}">
                <a16:creationId xmlns:a16="http://schemas.microsoft.com/office/drawing/2014/main" id="{75AF5888-BD34-41EB-546E-BE945F03BA0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flipH="1">
            <a:off x="3429336" y="25029"/>
            <a:ext cx="8715336" cy="7220395"/>
          </a:xfrm>
          <a:prstGeom prst="rect">
            <a:avLst/>
          </a:prstGeom>
        </p:spPr>
      </p:pic>
    </p:spTree>
    <p:extLst>
      <p:ext uri="{BB962C8B-B14F-4D97-AF65-F5344CB8AC3E}">
        <p14:creationId xmlns:p14="http://schemas.microsoft.com/office/powerpoint/2010/main" val="3822078082"/>
      </p:ext>
    </p:extLst>
  </p:cSld>
  <p:clrMapOvr>
    <a:masterClrMapping/>
  </p:clrMapOvr>
  <p:extLst>
    <p:ext uri="{DCECCB84-F9BA-43D5-87BE-67443E8EF086}">
      <p15:sldGuideLst xmlns:p15="http://schemas.microsoft.com/office/powerpoint/2012/main">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5951984" y="1628775"/>
            <a:ext cx="5813598" cy="369332"/>
          </a:xfrm>
          <a:prstGeom prst="rect">
            <a:avLst/>
          </a:prstGeom>
        </p:spPr>
        <p:txBody>
          <a:bodyPr anchor="ctr">
            <a:normAutofit/>
          </a:bodyPr>
          <a:lstStyle>
            <a:lvl1pPr>
              <a:spcBef>
                <a:spcPts val="0"/>
              </a:spcBef>
              <a:defRPr sz="1600"/>
            </a:lvl1pPr>
          </a:lstStyle>
          <a:p>
            <a:pPr lvl="0"/>
            <a:r>
              <a:rPr lang="en-US"/>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5951984" y="2221388"/>
            <a:ext cx="5813598" cy="369332"/>
          </a:xfrm>
          <a:prstGeom prst="rect">
            <a:avLst/>
          </a:prstGeom>
        </p:spPr>
        <p:txBody>
          <a:bodyPr anchor="ctr">
            <a:normAutofit/>
          </a:bodyPr>
          <a:lstStyle>
            <a:lvl1pPr>
              <a:spcBef>
                <a:spcPts val="0"/>
              </a:spcBef>
              <a:defRPr sz="1600"/>
            </a:lvl1pPr>
          </a:lstStyle>
          <a:p>
            <a:pPr lvl="0"/>
            <a:r>
              <a:rPr lang="en-US"/>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5951984" y="2814001"/>
            <a:ext cx="5813598" cy="369332"/>
          </a:xfrm>
          <a:prstGeom prst="rect">
            <a:avLst/>
          </a:prstGeom>
        </p:spPr>
        <p:txBody>
          <a:bodyPr anchor="ctr">
            <a:normAutofit/>
          </a:bodyPr>
          <a:lstStyle>
            <a:lvl1pPr>
              <a:spcBef>
                <a:spcPts val="0"/>
              </a:spcBef>
              <a:defRPr sz="1600"/>
            </a:lvl1pPr>
          </a:lstStyle>
          <a:p>
            <a:pPr lvl="0"/>
            <a:r>
              <a:rPr lang="en-US"/>
              <a:t>Click to add text</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5951984" y="3406614"/>
            <a:ext cx="5813598" cy="369332"/>
          </a:xfrm>
          <a:prstGeom prst="rect">
            <a:avLst/>
          </a:prstGeom>
        </p:spPr>
        <p:txBody>
          <a:bodyPr anchor="ctr">
            <a:normAutofit/>
          </a:bodyPr>
          <a:lstStyle>
            <a:lvl1pPr>
              <a:spcBef>
                <a:spcPts val="0"/>
              </a:spcBef>
              <a:defRPr sz="1600"/>
            </a:lvl1pPr>
          </a:lstStyle>
          <a:p>
            <a:pPr lvl="0"/>
            <a:r>
              <a:rPr lang="en-US"/>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5951984" y="3999227"/>
            <a:ext cx="5813598" cy="369332"/>
          </a:xfrm>
          <a:prstGeom prst="rect">
            <a:avLst/>
          </a:prstGeom>
        </p:spPr>
        <p:txBody>
          <a:bodyPr anchor="ctr">
            <a:normAutofit/>
          </a:bodyPr>
          <a:lstStyle>
            <a:lvl1pPr>
              <a:spcBef>
                <a:spcPts val="0"/>
              </a:spcBef>
              <a:defRPr sz="1600"/>
            </a:lvl1pPr>
          </a:lstStyle>
          <a:p>
            <a:pPr lvl="0"/>
            <a:r>
              <a:rPr lang="en-US"/>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5951984" y="4591841"/>
            <a:ext cx="5813598" cy="369332"/>
          </a:xfrm>
          <a:prstGeom prst="rect">
            <a:avLst/>
          </a:prstGeom>
        </p:spPr>
        <p:txBody>
          <a:bodyPr anchor="ctr">
            <a:normAutofit/>
          </a:bodyPr>
          <a:lstStyle>
            <a:lvl1pPr>
              <a:spcBef>
                <a:spcPts val="0"/>
              </a:spcBef>
              <a:defRPr sz="1600"/>
            </a:lvl1pPr>
          </a:lstStyle>
          <a:p>
            <a:pPr lvl="0"/>
            <a:r>
              <a:rPr lang="en-US"/>
              <a:t>Click to add text</a:t>
            </a:r>
          </a:p>
        </p:txBody>
      </p:sp>
      <p:sp>
        <p:nvSpPr>
          <p:cNvPr id="2" name="Title Placeholder 1">
            <a:extLst>
              <a:ext uri="{FF2B5EF4-FFF2-40B4-BE49-F238E27FC236}">
                <a16:creationId xmlns:a16="http://schemas.microsoft.com/office/drawing/2014/main" id="{114BB18C-C624-35CB-514D-CE1A312E0BD8}"/>
              </a:ext>
            </a:extLst>
          </p:cNvPr>
          <p:cNvSpPr>
            <a:spLocks noGrp="1"/>
          </p:cNvSpPr>
          <p:nvPr>
            <p:ph type="title"/>
          </p:nvPr>
        </p:nvSpPr>
        <p:spPr>
          <a:xfrm>
            <a:off x="407565" y="260350"/>
            <a:ext cx="8640763" cy="792163"/>
          </a:xfrm>
        </p:spPr>
        <p:txBody>
          <a:bodyPr/>
          <a:lstStyle>
            <a:lvl1pPr>
              <a:defRPr>
                <a:solidFill>
                  <a:schemeClr val="tx1"/>
                </a:solidFill>
              </a:defRPr>
            </a:lvl1pPr>
          </a:lstStyle>
          <a:p>
            <a:r>
              <a:rPr lang="fr-FR"/>
              <a:t>Modifiez le style du titre</a:t>
            </a:r>
            <a:endParaRPr lang="en-US"/>
          </a:p>
        </p:txBody>
      </p:sp>
      <p:sp>
        <p:nvSpPr>
          <p:cNvPr id="5" name="Espace réservé pour une image  4">
            <a:extLst>
              <a:ext uri="{FF2B5EF4-FFF2-40B4-BE49-F238E27FC236}">
                <a16:creationId xmlns:a16="http://schemas.microsoft.com/office/drawing/2014/main" id="{5449900E-987A-B10E-123E-7DC13509743D}"/>
              </a:ext>
            </a:extLst>
          </p:cNvPr>
          <p:cNvSpPr>
            <a:spLocks noGrp="1"/>
          </p:cNvSpPr>
          <p:nvPr>
            <p:ph type="pic" sz="quarter" idx="33"/>
          </p:nvPr>
        </p:nvSpPr>
        <p:spPr>
          <a:xfrm>
            <a:off x="0" y="1268413"/>
            <a:ext cx="5519738" cy="5113337"/>
          </a:xfrm>
        </p:spPr>
        <p:txBody>
          <a:bodyPr/>
          <a:lstStyle/>
          <a:p>
            <a:r>
              <a:rPr lang="fr-FR"/>
              <a:t>Cliquez sur l'icône pour ajouter une image</a:t>
            </a:r>
            <a:endParaRPr lang="en-US"/>
          </a:p>
        </p:txBody>
      </p:sp>
      <p:sp>
        <p:nvSpPr>
          <p:cNvPr id="6" name="Text Placeholder 11">
            <a:extLst>
              <a:ext uri="{FF2B5EF4-FFF2-40B4-BE49-F238E27FC236}">
                <a16:creationId xmlns:a16="http://schemas.microsoft.com/office/drawing/2014/main" id="{CE129A54-4331-295F-FFF7-AADCD886AE6F}"/>
              </a:ext>
            </a:extLst>
          </p:cNvPr>
          <p:cNvSpPr>
            <a:spLocks noGrp="1"/>
          </p:cNvSpPr>
          <p:nvPr>
            <p:ph type="body" sz="quarter" idx="34" hasCustomPrompt="1"/>
          </p:nvPr>
        </p:nvSpPr>
        <p:spPr>
          <a:xfrm>
            <a:off x="5951984" y="5184455"/>
            <a:ext cx="5813598" cy="369332"/>
          </a:xfrm>
          <a:prstGeom prst="rect">
            <a:avLst/>
          </a:prstGeom>
        </p:spPr>
        <p:txBody>
          <a:bodyPr anchor="ctr">
            <a:normAutofit/>
          </a:bodyPr>
          <a:lstStyle>
            <a:lvl1pPr>
              <a:spcBef>
                <a:spcPts val="0"/>
              </a:spcBef>
              <a:defRPr sz="1600"/>
            </a:lvl1pPr>
          </a:lstStyle>
          <a:p>
            <a:pPr lvl="0"/>
            <a:r>
              <a:rPr lang="en-US"/>
              <a:t>Click to add text</a:t>
            </a:r>
          </a:p>
        </p:txBody>
      </p:sp>
      <p:sp>
        <p:nvSpPr>
          <p:cNvPr id="8" name="Text Placeholder 11">
            <a:extLst>
              <a:ext uri="{FF2B5EF4-FFF2-40B4-BE49-F238E27FC236}">
                <a16:creationId xmlns:a16="http://schemas.microsoft.com/office/drawing/2014/main" id="{21F960EB-6EA4-9123-ED77-13467723FA28}"/>
              </a:ext>
            </a:extLst>
          </p:cNvPr>
          <p:cNvSpPr>
            <a:spLocks noGrp="1"/>
          </p:cNvSpPr>
          <p:nvPr>
            <p:ph type="body" sz="quarter" idx="35" hasCustomPrompt="1"/>
          </p:nvPr>
        </p:nvSpPr>
        <p:spPr>
          <a:xfrm>
            <a:off x="5951984" y="5777069"/>
            <a:ext cx="5813598" cy="369332"/>
          </a:xfrm>
          <a:prstGeom prst="rect">
            <a:avLst/>
          </a:prstGeom>
        </p:spPr>
        <p:txBody>
          <a:bodyPr anchor="ctr">
            <a:normAutofit/>
          </a:bodyPr>
          <a:lstStyle>
            <a:lvl1pPr>
              <a:spcBef>
                <a:spcPts val="0"/>
              </a:spcBef>
              <a:defRPr sz="1600"/>
            </a:lvl1pPr>
          </a:lstStyle>
          <a:p>
            <a:pPr lvl="0"/>
            <a:r>
              <a:rPr lang="en-US"/>
              <a:t>Click to add text</a:t>
            </a:r>
          </a:p>
        </p:txBody>
      </p:sp>
    </p:spTree>
    <p:extLst>
      <p:ext uri="{BB962C8B-B14F-4D97-AF65-F5344CB8AC3E}">
        <p14:creationId xmlns:p14="http://schemas.microsoft.com/office/powerpoint/2010/main" val="4033763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CCF694C-872E-0362-0664-84FE017FBD57}"/>
              </a:ext>
            </a:extLst>
          </p:cNvPr>
          <p:cNvSpPr/>
          <p:nvPr userDrawn="1"/>
        </p:nvSpPr>
        <p:spPr>
          <a:xfrm>
            <a:off x="-24680" y="1484784"/>
            <a:ext cx="5735960" cy="5373217"/>
          </a:xfrm>
          <a:prstGeom prst="rect">
            <a:avLst/>
          </a:prstGeom>
          <a:solidFill>
            <a:srgbClr val="17334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407565" y="1863702"/>
            <a:ext cx="4968355" cy="369332"/>
          </a:xfrm>
          <a:prstGeom prst="rect">
            <a:avLst/>
          </a:prstGeom>
        </p:spPr>
        <p:txBody>
          <a:bodyPr anchor="ctr">
            <a:normAutofit/>
          </a:bodyPr>
          <a:lstStyle>
            <a:lvl1pPr>
              <a:spcBef>
                <a:spcPts val="0"/>
              </a:spcBef>
              <a:defRPr sz="1400">
                <a:solidFill>
                  <a:schemeClr val="bg1"/>
                </a:solidFill>
              </a:defRPr>
            </a:lvl1pPr>
          </a:lstStyle>
          <a:p>
            <a:pPr lvl="0"/>
            <a:r>
              <a:rPr lang="en-US"/>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407565" y="2456315"/>
            <a:ext cx="4968355" cy="369332"/>
          </a:xfrm>
          <a:prstGeom prst="rect">
            <a:avLst/>
          </a:prstGeom>
        </p:spPr>
        <p:txBody>
          <a:bodyPr anchor="ctr">
            <a:normAutofit/>
          </a:bodyPr>
          <a:lstStyle>
            <a:lvl1pPr>
              <a:spcBef>
                <a:spcPts val="0"/>
              </a:spcBef>
              <a:defRPr sz="1400">
                <a:solidFill>
                  <a:schemeClr val="bg1"/>
                </a:solidFill>
              </a:defRPr>
            </a:lvl1pPr>
          </a:lstStyle>
          <a:p>
            <a:pPr lvl="0"/>
            <a:r>
              <a:rPr lang="en-US"/>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407565" y="3048928"/>
            <a:ext cx="4968355" cy="369332"/>
          </a:xfrm>
          <a:prstGeom prst="rect">
            <a:avLst/>
          </a:prstGeom>
        </p:spPr>
        <p:txBody>
          <a:bodyPr anchor="ctr">
            <a:normAutofit/>
          </a:bodyPr>
          <a:lstStyle>
            <a:lvl1pPr>
              <a:spcBef>
                <a:spcPts val="0"/>
              </a:spcBef>
              <a:defRPr sz="1400">
                <a:solidFill>
                  <a:schemeClr val="bg1"/>
                </a:solidFill>
              </a:defRPr>
            </a:lvl1pPr>
          </a:lstStyle>
          <a:p>
            <a:pPr lvl="0"/>
            <a:r>
              <a:rPr lang="en-US"/>
              <a:t>Click to add text</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407565" y="3641541"/>
            <a:ext cx="4968355" cy="369332"/>
          </a:xfrm>
          <a:prstGeom prst="rect">
            <a:avLst/>
          </a:prstGeom>
        </p:spPr>
        <p:txBody>
          <a:bodyPr anchor="ctr">
            <a:normAutofit/>
          </a:bodyPr>
          <a:lstStyle>
            <a:lvl1pPr>
              <a:spcBef>
                <a:spcPts val="0"/>
              </a:spcBef>
              <a:defRPr sz="1400">
                <a:solidFill>
                  <a:schemeClr val="bg1"/>
                </a:solidFill>
              </a:defRPr>
            </a:lvl1pPr>
          </a:lstStyle>
          <a:p>
            <a:pPr lvl="0"/>
            <a:r>
              <a:rPr lang="en-US"/>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407565" y="4234154"/>
            <a:ext cx="4968355" cy="369332"/>
          </a:xfrm>
          <a:prstGeom prst="rect">
            <a:avLst/>
          </a:prstGeom>
        </p:spPr>
        <p:txBody>
          <a:bodyPr anchor="ctr">
            <a:normAutofit/>
          </a:bodyPr>
          <a:lstStyle>
            <a:lvl1pPr>
              <a:spcBef>
                <a:spcPts val="0"/>
              </a:spcBef>
              <a:defRPr sz="1400">
                <a:solidFill>
                  <a:schemeClr val="bg1"/>
                </a:solidFill>
              </a:defRPr>
            </a:lvl1pPr>
          </a:lstStyle>
          <a:p>
            <a:pPr lvl="0"/>
            <a:r>
              <a:rPr lang="en-US"/>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407565" y="4826768"/>
            <a:ext cx="4968355" cy="369332"/>
          </a:xfrm>
          <a:prstGeom prst="rect">
            <a:avLst/>
          </a:prstGeom>
        </p:spPr>
        <p:txBody>
          <a:bodyPr anchor="ctr">
            <a:normAutofit/>
          </a:bodyPr>
          <a:lstStyle>
            <a:lvl1pPr>
              <a:spcBef>
                <a:spcPts val="0"/>
              </a:spcBef>
              <a:defRPr sz="1400">
                <a:solidFill>
                  <a:schemeClr val="bg1"/>
                </a:solidFill>
              </a:defRPr>
            </a:lvl1pPr>
          </a:lstStyle>
          <a:p>
            <a:pPr lvl="0"/>
            <a:r>
              <a:rPr lang="en-US"/>
              <a:t>Click to add text</a:t>
            </a:r>
          </a:p>
        </p:txBody>
      </p:sp>
      <p:sp>
        <p:nvSpPr>
          <p:cNvPr id="2" name="Title Placeholder 1">
            <a:extLst>
              <a:ext uri="{FF2B5EF4-FFF2-40B4-BE49-F238E27FC236}">
                <a16:creationId xmlns:a16="http://schemas.microsoft.com/office/drawing/2014/main" id="{114BB18C-C624-35CB-514D-CE1A312E0BD8}"/>
              </a:ext>
            </a:extLst>
          </p:cNvPr>
          <p:cNvSpPr>
            <a:spLocks noGrp="1"/>
          </p:cNvSpPr>
          <p:nvPr>
            <p:ph type="title"/>
          </p:nvPr>
        </p:nvSpPr>
        <p:spPr>
          <a:xfrm>
            <a:off x="407565" y="260350"/>
            <a:ext cx="5472411" cy="792163"/>
          </a:xfrm>
        </p:spPr>
        <p:txBody>
          <a:bodyPr/>
          <a:lstStyle>
            <a:lvl1pPr>
              <a:defRPr>
                <a:solidFill>
                  <a:schemeClr val="tx1"/>
                </a:solidFill>
              </a:defRPr>
            </a:lvl1pPr>
          </a:lstStyle>
          <a:p>
            <a:r>
              <a:rPr lang="fr-FR"/>
              <a:t>Modifiez le style du titre</a:t>
            </a:r>
            <a:endParaRPr lang="en-US"/>
          </a:p>
        </p:txBody>
      </p:sp>
      <p:sp>
        <p:nvSpPr>
          <p:cNvPr id="6" name="Text Placeholder 11">
            <a:extLst>
              <a:ext uri="{FF2B5EF4-FFF2-40B4-BE49-F238E27FC236}">
                <a16:creationId xmlns:a16="http://schemas.microsoft.com/office/drawing/2014/main" id="{CE129A54-4331-295F-FFF7-AADCD886AE6F}"/>
              </a:ext>
            </a:extLst>
          </p:cNvPr>
          <p:cNvSpPr>
            <a:spLocks noGrp="1"/>
          </p:cNvSpPr>
          <p:nvPr>
            <p:ph type="body" sz="quarter" idx="34" hasCustomPrompt="1"/>
          </p:nvPr>
        </p:nvSpPr>
        <p:spPr>
          <a:xfrm>
            <a:off x="407565" y="5419382"/>
            <a:ext cx="4968355" cy="369332"/>
          </a:xfrm>
          <a:prstGeom prst="rect">
            <a:avLst/>
          </a:prstGeom>
        </p:spPr>
        <p:txBody>
          <a:bodyPr anchor="ctr">
            <a:normAutofit/>
          </a:bodyPr>
          <a:lstStyle>
            <a:lvl1pPr>
              <a:spcBef>
                <a:spcPts val="0"/>
              </a:spcBef>
              <a:defRPr sz="1400">
                <a:solidFill>
                  <a:schemeClr val="bg1"/>
                </a:solidFill>
              </a:defRPr>
            </a:lvl1pPr>
          </a:lstStyle>
          <a:p>
            <a:pPr lvl="0"/>
            <a:r>
              <a:rPr lang="en-US"/>
              <a:t>Click to add text</a:t>
            </a:r>
          </a:p>
        </p:txBody>
      </p:sp>
      <p:sp>
        <p:nvSpPr>
          <p:cNvPr id="8" name="Text Placeholder 11">
            <a:extLst>
              <a:ext uri="{FF2B5EF4-FFF2-40B4-BE49-F238E27FC236}">
                <a16:creationId xmlns:a16="http://schemas.microsoft.com/office/drawing/2014/main" id="{21F960EB-6EA4-9123-ED77-13467723FA28}"/>
              </a:ext>
            </a:extLst>
          </p:cNvPr>
          <p:cNvSpPr>
            <a:spLocks noGrp="1"/>
          </p:cNvSpPr>
          <p:nvPr>
            <p:ph type="body" sz="quarter" idx="35" hasCustomPrompt="1"/>
          </p:nvPr>
        </p:nvSpPr>
        <p:spPr>
          <a:xfrm>
            <a:off x="407565" y="6011996"/>
            <a:ext cx="4968355" cy="369332"/>
          </a:xfrm>
          <a:prstGeom prst="rect">
            <a:avLst/>
          </a:prstGeom>
        </p:spPr>
        <p:txBody>
          <a:bodyPr anchor="ctr">
            <a:normAutofit/>
          </a:bodyPr>
          <a:lstStyle>
            <a:lvl1pPr>
              <a:spcBef>
                <a:spcPts val="0"/>
              </a:spcBef>
              <a:defRPr sz="1400">
                <a:solidFill>
                  <a:schemeClr val="bg1"/>
                </a:solidFill>
              </a:defRPr>
            </a:lvl1pPr>
          </a:lstStyle>
          <a:p>
            <a:pPr lvl="0"/>
            <a:r>
              <a:rPr lang="en-US"/>
              <a:t>Click to add text</a:t>
            </a:r>
          </a:p>
        </p:txBody>
      </p:sp>
    </p:spTree>
    <p:extLst>
      <p:ext uri="{BB962C8B-B14F-4D97-AF65-F5344CB8AC3E}">
        <p14:creationId xmlns:p14="http://schemas.microsoft.com/office/powerpoint/2010/main" val="1291927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Divider Page">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09D0F-E907-3A0B-CF17-D622F6756C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chemeClr val="bg1"/>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grpSp>
        <p:nvGrpSpPr>
          <p:cNvPr id="3" name="Group 37">
            <a:extLst>
              <a:ext uri="{FF2B5EF4-FFF2-40B4-BE49-F238E27FC236}">
                <a16:creationId xmlns:a16="http://schemas.microsoft.com/office/drawing/2014/main" id="{5AD1E928-17A7-8076-E72F-603525614D7F}"/>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A4C59602-5684-DA3C-4D8A-30F7343DD0DC}"/>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321">
              <a:extLst>
                <a:ext uri="{FF2B5EF4-FFF2-40B4-BE49-F238E27FC236}">
                  <a16:creationId xmlns:a16="http://schemas.microsoft.com/office/drawing/2014/main" id="{39C738EB-51DE-C704-B75C-84CBCD5D6846}"/>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0458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Divider Pag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65870-6F3C-04B2-E814-901DB0CFC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ysClr val="windowText" lastClr="000000"/>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ysClr val="windowText" lastClr="000000"/>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Tree>
    <p:extLst>
      <p:ext uri="{BB962C8B-B14F-4D97-AF65-F5344CB8AC3E}">
        <p14:creationId xmlns:p14="http://schemas.microsoft.com/office/powerpoint/2010/main" val="496153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CE45-A6FC-9CE9-F8CD-BA044CFE9412}"/>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8870259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wrap="square">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2" name="Title 1">
            <a:extLst>
              <a:ext uri="{FF2B5EF4-FFF2-40B4-BE49-F238E27FC236}">
                <a16:creationId xmlns:a16="http://schemas.microsoft.com/office/drawing/2014/main" id="{DA3D6CCA-5023-D91C-5084-3ED466DC8001}"/>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699055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fr-FR"/>
              <a:t>Modifiez le style du titre</a:t>
            </a:r>
            <a:endParaRPr lang="de-DE"/>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Tree>
    <p:extLst>
      <p:ext uri="{BB962C8B-B14F-4D97-AF65-F5344CB8AC3E}">
        <p14:creationId xmlns:p14="http://schemas.microsoft.com/office/powerpoint/2010/main" val="3358079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F3953-316A-B430-FE17-F219A7EE0626}"/>
              </a:ext>
            </a:extLst>
          </p:cNvPr>
          <p:cNvSpPr>
            <a:spLocks noGrp="1"/>
          </p:cNvSpPr>
          <p:nvPr>
            <p:ph type="title"/>
          </p:nvPr>
        </p:nvSpPr>
        <p:spPr/>
        <p:txBody>
          <a:bodyPr/>
          <a:lstStyle/>
          <a:p>
            <a:r>
              <a:rPr lang="fr-FR"/>
              <a:t>Modifiez le style du titre</a:t>
            </a:r>
            <a:endParaRPr lang="en-US"/>
          </a:p>
        </p:txBody>
      </p:sp>
      <p:sp>
        <p:nvSpPr>
          <p:cNvPr id="3" name="Text Placeholder 7">
            <a:extLst>
              <a:ext uri="{FF2B5EF4-FFF2-40B4-BE49-F238E27FC236}">
                <a16:creationId xmlns:a16="http://schemas.microsoft.com/office/drawing/2014/main" id="{49BC7447-5EDE-45B1-8FE5-B3F4F93D2FEB}"/>
              </a:ext>
            </a:extLst>
          </p:cNvPr>
          <p:cNvSpPr>
            <a:spLocks noGrp="1"/>
          </p:cNvSpPr>
          <p:nvPr>
            <p:ph type="body" sz="quarter" idx="12" hasCustomPrompt="1"/>
          </p:nvPr>
        </p:nvSpPr>
        <p:spPr>
          <a:xfrm>
            <a:off x="407989" y="1628775"/>
            <a:ext cx="5532086" cy="743987"/>
          </a:xfrm>
          <a:prstGeom prst="rect">
            <a:avLst/>
          </a:prstGeom>
        </p:spPr>
        <p:txBody>
          <a:bodyPr anchor="ctr" anchorCtr="0">
            <a:noAutofit/>
          </a:bodyPr>
          <a:lstStyle>
            <a:lvl1pPr>
              <a:lnSpc>
                <a:spcPct val="100000"/>
              </a:lnSpc>
              <a:defRPr sz="1800" b="0">
                <a:solidFill>
                  <a:srgbClr val="0070AD"/>
                </a:solidFill>
                <a:latin typeface="+mj-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4" name="Text Placeholder 7">
            <a:extLst>
              <a:ext uri="{FF2B5EF4-FFF2-40B4-BE49-F238E27FC236}">
                <a16:creationId xmlns:a16="http://schemas.microsoft.com/office/drawing/2014/main" id="{35CBB3CA-52BC-F9EF-5805-F1F9D912DB58}"/>
              </a:ext>
            </a:extLst>
          </p:cNvPr>
          <p:cNvSpPr>
            <a:spLocks noGrp="1"/>
          </p:cNvSpPr>
          <p:nvPr>
            <p:ph type="body" sz="quarter" idx="10"/>
          </p:nvPr>
        </p:nvSpPr>
        <p:spPr>
          <a:xfrm>
            <a:off x="414972" y="2506942"/>
            <a:ext cx="5525185" cy="3743963"/>
          </a:xfrm>
          <a:prstGeom prst="rect">
            <a:avLst/>
          </a:prstGeom>
        </p:spPr>
        <p:txBody>
          <a:bodyPr>
            <a:noAutofit/>
          </a:bodyPr>
          <a:lstStyle>
            <a:lvl1pPr>
              <a:lnSpc>
                <a:spcPct val="100000"/>
              </a:lnSpc>
              <a:spcBef>
                <a:spcPts val="0"/>
              </a:spcBef>
              <a:spcAft>
                <a:spcPts val="600"/>
              </a:spcAft>
              <a:defRPr sz="1400"/>
            </a:lvl1pPr>
            <a:lvl2pPr>
              <a:lnSpc>
                <a:spcPct val="100000"/>
              </a:lnSpc>
              <a:spcBef>
                <a:spcPts val="0"/>
              </a:spcBef>
              <a:spcAft>
                <a:spcPts val="600"/>
              </a:spcAft>
              <a:defRPr sz="1400"/>
            </a:lvl2pPr>
            <a:lvl3pPr>
              <a:lnSpc>
                <a:spcPct val="100000"/>
              </a:lnSpc>
              <a:spcBef>
                <a:spcPts val="0"/>
              </a:spcBef>
              <a:spcAft>
                <a:spcPts val="600"/>
              </a:spcAft>
              <a:defRPr sz="1400"/>
            </a:lvl3pPr>
            <a:lvl4pPr>
              <a:lnSpc>
                <a:spcPct val="100000"/>
              </a:lnSpc>
              <a:spcBef>
                <a:spcPts val="0"/>
              </a:spcBef>
              <a:spcAft>
                <a:spcPts val="600"/>
              </a:spcAft>
              <a:defRPr sz="1400"/>
            </a:lvl4pPr>
            <a:lvl5pPr>
              <a:lnSpc>
                <a:spcPct val="100000"/>
              </a:lnSpc>
              <a:spcBef>
                <a:spcPts val="0"/>
              </a:spcBef>
              <a:spcAft>
                <a:spcPts val="600"/>
              </a:spcAft>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7">
            <a:extLst>
              <a:ext uri="{FF2B5EF4-FFF2-40B4-BE49-F238E27FC236}">
                <a16:creationId xmlns:a16="http://schemas.microsoft.com/office/drawing/2014/main" id="{C5D9D41C-6A18-9349-55BE-94DED28E30EA}"/>
              </a:ext>
            </a:extLst>
          </p:cNvPr>
          <p:cNvSpPr>
            <a:spLocks noGrp="1"/>
          </p:cNvSpPr>
          <p:nvPr>
            <p:ph type="body" sz="quarter" idx="13" hasCustomPrompt="1"/>
          </p:nvPr>
        </p:nvSpPr>
        <p:spPr>
          <a:xfrm>
            <a:off x="6332425" y="1628775"/>
            <a:ext cx="5451505" cy="743987"/>
          </a:xfrm>
          <a:prstGeom prst="rect">
            <a:avLst/>
          </a:prstGeom>
        </p:spPr>
        <p:txBody>
          <a:bodyPr anchor="ctr" anchorCtr="0">
            <a:noAutofit/>
          </a:bodyPr>
          <a:lstStyle>
            <a:lvl1pPr>
              <a:lnSpc>
                <a:spcPct val="100000"/>
              </a:lnSpc>
              <a:defRPr sz="1800" b="0">
                <a:solidFill>
                  <a:srgbClr val="0070AD"/>
                </a:solidFill>
                <a:latin typeface="+mj-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6" name="Text Placeholder 7">
            <a:extLst>
              <a:ext uri="{FF2B5EF4-FFF2-40B4-BE49-F238E27FC236}">
                <a16:creationId xmlns:a16="http://schemas.microsoft.com/office/drawing/2014/main" id="{7B44136C-3018-5130-3AC3-47B22ACD9DA3}"/>
              </a:ext>
            </a:extLst>
          </p:cNvPr>
          <p:cNvSpPr>
            <a:spLocks noGrp="1"/>
          </p:cNvSpPr>
          <p:nvPr>
            <p:ph type="body" sz="quarter" idx="14"/>
          </p:nvPr>
        </p:nvSpPr>
        <p:spPr>
          <a:xfrm>
            <a:off x="6332425" y="2506943"/>
            <a:ext cx="5444603" cy="3743962"/>
          </a:xfrm>
          <a:prstGeom prst="rect">
            <a:avLst/>
          </a:prstGeom>
        </p:spPr>
        <p:txBody>
          <a:bodyPr>
            <a:noAutofit/>
          </a:bodyPr>
          <a:lstStyle>
            <a:lvl1pPr>
              <a:lnSpc>
                <a:spcPct val="100000"/>
              </a:lnSpc>
              <a:spcBef>
                <a:spcPts val="0"/>
              </a:spcBef>
              <a:spcAft>
                <a:spcPts val="600"/>
              </a:spcAft>
              <a:defRPr sz="1400"/>
            </a:lvl1pPr>
            <a:lvl2pPr>
              <a:lnSpc>
                <a:spcPct val="100000"/>
              </a:lnSpc>
              <a:spcBef>
                <a:spcPts val="0"/>
              </a:spcBef>
              <a:spcAft>
                <a:spcPts val="600"/>
              </a:spcAft>
              <a:defRPr sz="1400"/>
            </a:lvl2pPr>
            <a:lvl3pPr>
              <a:lnSpc>
                <a:spcPct val="100000"/>
              </a:lnSpc>
              <a:spcBef>
                <a:spcPts val="0"/>
              </a:spcBef>
              <a:spcAft>
                <a:spcPts val="600"/>
              </a:spcAft>
              <a:defRPr sz="1400"/>
            </a:lvl3pPr>
            <a:lvl4pPr>
              <a:lnSpc>
                <a:spcPct val="100000"/>
              </a:lnSpc>
              <a:spcBef>
                <a:spcPts val="0"/>
              </a:spcBef>
              <a:spcAft>
                <a:spcPts val="600"/>
              </a:spcAft>
              <a:defRPr sz="1400"/>
            </a:lvl4pPr>
            <a:lvl5pPr>
              <a:lnSpc>
                <a:spcPct val="100000"/>
              </a:lnSpc>
              <a:spcBef>
                <a:spcPts val="0"/>
              </a:spcBef>
              <a:spcAft>
                <a:spcPts val="600"/>
              </a:spcAft>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891473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BF5EC-92A5-4E9A-F280-EB30FFBC07C4}"/>
              </a:ext>
            </a:extLst>
          </p:cNvPr>
          <p:cNvSpPr>
            <a:spLocks noGrp="1"/>
          </p:cNvSpPr>
          <p:nvPr>
            <p:ph type="title"/>
          </p:nvPr>
        </p:nvSpPr>
        <p:spPr/>
        <p:txBody>
          <a:bodyPr/>
          <a:lstStyle/>
          <a:p>
            <a:r>
              <a:rPr lang="fr-FR"/>
              <a:t>Modifiez le style du titre</a:t>
            </a:r>
            <a:endParaRPr lang="en-US"/>
          </a:p>
        </p:txBody>
      </p:sp>
      <p:sp>
        <p:nvSpPr>
          <p:cNvPr id="3" name="Text Placeholder 7">
            <a:extLst>
              <a:ext uri="{FF2B5EF4-FFF2-40B4-BE49-F238E27FC236}">
                <a16:creationId xmlns:a16="http://schemas.microsoft.com/office/drawing/2014/main" id="{9CD9F072-6C90-9A95-A50F-DCA5FC167DC4}"/>
              </a:ext>
            </a:extLst>
          </p:cNvPr>
          <p:cNvSpPr>
            <a:spLocks noGrp="1"/>
          </p:cNvSpPr>
          <p:nvPr>
            <p:ph type="body" sz="quarter" idx="12" hasCustomPrompt="1"/>
          </p:nvPr>
        </p:nvSpPr>
        <p:spPr>
          <a:xfrm>
            <a:off x="414971" y="1628775"/>
            <a:ext cx="3672000"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4" name="Text Placeholder 7">
            <a:extLst>
              <a:ext uri="{FF2B5EF4-FFF2-40B4-BE49-F238E27FC236}">
                <a16:creationId xmlns:a16="http://schemas.microsoft.com/office/drawing/2014/main" id="{D1B0A4F3-549E-71F6-BE52-B382C47A49E5}"/>
              </a:ext>
            </a:extLst>
          </p:cNvPr>
          <p:cNvSpPr>
            <a:spLocks noGrp="1"/>
          </p:cNvSpPr>
          <p:nvPr>
            <p:ph type="body" sz="quarter" idx="10"/>
          </p:nvPr>
        </p:nvSpPr>
        <p:spPr>
          <a:xfrm>
            <a:off x="414971" y="2565359"/>
            <a:ext cx="3672000" cy="3527937"/>
          </a:xfrm>
          <a:prstGeom prst="rect">
            <a:avLst/>
          </a:prstGeom>
        </p:spPr>
        <p:txBody>
          <a:bodyPr>
            <a:noAutofit/>
          </a:bodyPr>
          <a:lstStyle>
            <a:lvl1pPr>
              <a:lnSpc>
                <a:spcPct val="100000"/>
              </a:lnSpc>
              <a:spcBef>
                <a:spcPts val="600"/>
              </a:spcBef>
              <a:defRPr sz="1400"/>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ct val="100000"/>
              </a:lnSpc>
              <a:spcBef>
                <a:spcPts val="60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7">
            <a:extLst>
              <a:ext uri="{FF2B5EF4-FFF2-40B4-BE49-F238E27FC236}">
                <a16:creationId xmlns:a16="http://schemas.microsoft.com/office/drawing/2014/main" id="{A4B6F29C-F89C-245A-B142-516CCF154314}"/>
              </a:ext>
            </a:extLst>
          </p:cNvPr>
          <p:cNvSpPr>
            <a:spLocks noGrp="1"/>
          </p:cNvSpPr>
          <p:nvPr>
            <p:ph type="body" sz="quarter" idx="15" hasCustomPrompt="1"/>
          </p:nvPr>
        </p:nvSpPr>
        <p:spPr>
          <a:xfrm>
            <a:off x="4260000" y="1628774"/>
            <a:ext cx="3672000"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6" name="Text Placeholder 7">
            <a:extLst>
              <a:ext uri="{FF2B5EF4-FFF2-40B4-BE49-F238E27FC236}">
                <a16:creationId xmlns:a16="http://schemas.microsoft.com/office/drawing/2014/main" id="{DD618B66-9577-9BCD-E317-0B5976EC205B}"/>
              </a:ext>
            </a:extLst>
          </p:cNvPr>
          <p:cNvSpPr>
            <a:spLocks noGrp="1"/>
          </p:cNvSpPr>
          <p:nvPr>
            <p:ph type="body" sz="quarter" idx="14"/>
          </p:nvPr>
        </p:nvSpPr>
        <p:spPr>
          <a:xfrm>
            <a:off x="4260000" y="2565359"/>
            <a:ext cx="3672000" cy="3527937"/>
          </a:xfrm>
          <a:prstGeom prst="rect">
            <a:avLst/>
          </a:prstGeom>
        </p:spPr>
        <p:txBody>
          <a:bodyPr>
            <a:noAutofit/>
          </a:bodyPr>
          <a:lstStyle>
            <a:lvl1pPr>
              <a:lnSpc>
                <a:spcPct val="100000"/>
              </a:lnSpc>
              <a:spcBef>
                <a:spcPts val="600"/>
              </a:spcBef>
              <a:defRPr sz="1400"/>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ct val="100000"/>
              </a:lnSpc>
              <a:spcBef>
                <a:spcPts val="60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Text Placeholder 7">
            <a:extLst>
              <a:ext uri="{FF2B5EF4-FFF2-40B4-BE49-F238E27FC236}">
                <a16:creationId xmlns:a16="http://schemas.microsoft.com/office/drawing/2014/main" id="{FD81C950-E364-B77A-5216-238E0BB40E8F}"/>
              </a:ext>
            </a:extLst>
          </p:cNvPr>
          <p:cNvSpPr>
            <a:spLocks noGrp="1"/>
          </p:cNvSpPr>
          <p:nvPr>
            <p:ph type="body" sz="quarter" idx="17" hasCustomPrompt="1"/>
          </p:nvPr>
        </p:nvSpPr>
        <p:spPr>
          <a:xfrm>
            <a:off x="8105029" y="1628774"/>
            <a:ext cx="3672000"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8" name="Text Placeholder 7">
            <a:extLst>
              <a:ext uri="{FF2B5EF4-FFF2-40B4-BE49-F238E27FC236}">
                <a16:creationId xmlns:a16="http://schemas.microsoft.com/office/drawing/2014/main" id="{560BE233-FA65-E9BC-C55B-5E4EBC8DB46B}"/>
              </a:ext>
            </a:extLst>
          </p:cNvPr>
          <p:cNvSpPr>
            <a:spLocks noGrp="1"/>
          </p:cNvSpPr>
          <p:nvPr>
            <p:ph type="body" sz="quarter" idx="16"/>
          </p:nvPr>
        </p:nvSpPr>
        <p:spPr>
          <a:xfrm>
            <a:off x="8105029" y="2565359"/>
            <a:ext cx="3672000" cy="3527937"/>
          </a:xfrm>
          <a:prstGeom prst="rect">
            <a:avLst/>
          </a:prstGeom>
        </p:spPr>
        <p:txBody>
          <a:bodyPr>
            <a:noAutofit/>
          </a:bodyPr>
          <a:lstStyle>
            <a:lvl1pPr>
              <a:lnSpc>
                <a:spcPct val="100000"/>
              </a:lnSpc>
              <a:spcBef>
                <a:spcPts val="600"/>
              </a:spcBef>
              <a:defRPr sz="1400"/>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ct val="100000"/>
              </a:lnSpc>
              <a:spcBef>
                <a:spcPts val="60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394298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mpty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795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69" y="3676570"/>
            <a:ext cx="6336703"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6336704"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633670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3741555"/>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Gre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375924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2" name="Title 1">
            <a:extLst>
              <a:ext uri="{FF2B5EF4-FFF2-40B4-BE49-F238E27FC236}">
                <a16:creationId xmlns:a16="http://schemas.microsoft.com/office/drawing/2014/main" id="{96963528-AA21-5972-C236-27F2D7209CFD}"/>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8217014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Content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735666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Empty Grey">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6804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Short White">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8040215" y="1122907"/>
            <a:ext cx="4151785"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409221"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23C25D57-CF8D-453D-9648-5B7859B01F04}"/>
              </a:ext>
            </a:extLst>
          </p:cNvPr>
          <p:cNvSpPr>
            <a:spLocks noGrp="1"/>
          </p:cNvSpPr>
          <p:nvPr>
            <p:ph type="body" sz="quarter" idx="17"/>
          </p:nvPr>
        </p:nvSpPr>
        <p:spPr>
          <a:xfrm>
            <a:off x="414971" y="1628800"/>
            <a:ext cx="7409221" cy="4824388"/>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2050C691-8B76-E01C-4EF1-3EB567E0EB3B}"/>
              </a:ext>
            </a:extLst>
          </p:cNvPr>
          <p:cNvSpPr>
            <a:spLocks noGrp="1"/>
          </p:cNvSpPr>
          <p:nvPr>
            <p:ph type="title"/>
          </p:nvPr>
        </p:nvSpPr>
        <p:spPr/>
        <p:txBody>
          <a:bodyPr/>
          <a:lstStyle>
            <a:lvl1pPr>
              <a:lnSpc>
                <a:spcPct val="100000"/>
              </a:lnSpc>
              <a:defRPr/>
            </a:lvl1pPr>
          </a:lstStyle>
          <a:p>
            <a:r>
              <a:rPr lang="fr-FR"/>
              <a:t>Modifiez le style du titre</a:t>
            </a:r>
            <a:endParaRPr lang="en-US"/>
          </a:p>
        </p:txBody>
      </p:sp>
    </p:spTree>
    <p:extLst>
      <p:ext uri="{BB962C8B-B14F-4D97-AF65-F5344CB8AC3E}">
        <p14:creationId xmlns:p14="http://schemas.microsoft.com/office/powerpoint/2010/main" val="1191521094"/>
      </p:ext>
    </p:extLst>
  </p:cSld>
  <p:clrMapOvr>
    <a:masterClrMapping/>
  </p:clrMapOvr>
  <p:extLst>
    <p:ext uri="{DCECCB84-F9BA-43D5-87BE-67443E8EF086}">
      <p15:sldGuideLst xmlns:p15="http://schemas.microsoft.com/office/powerpoint/2012/main">
        <p15:guide id="1" pos="506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Only Short White">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8040215" y="1122907"/>
            <a:ext cx="4151785"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2" name="Text Placeholder 7">
            <a:extLst>
              <a:ext uri="{FF2B5EF4-FFF2-40B4-BE49-F238E27FC236}">
                <a16:creationId xmlns:a16="http://schemas.microsoft.com/office/drawing/2014/main" id="{23C25D57-CF8D-453D-9648-5B7859B01F04}"/>
              </a:ext>
            </a:extLst>
          </p:cNvPr>
          <p:cNvSpPr>
            <a:spLocks noGrp="1"/>
          </p:cNvSpPr>
          <p:nvPr>
            <p:ph type="body" sz="quarter" idx="17"/>
          </p:nvPr>
        </p:nvSpPr>
        <p:spPr>
          <a:xfrm>
            <a:off x="414971" y="2852936"/>
            <a:ext cx="7409221" cy="2879526"/>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2050C691-8B76-E01C-4EF1-3EB567E0EB3B}"/>
              </a:ext>
            </a:extLst>
          </p:cNvPr>
          <p:cNvSpPr>
            <a:spLocks noGrp="1"/>
          </p:cNvSpPr>
          <p:nvPr>
            <p:ph type="title"/>
          </p:nvPr>
        </p:nvSpPr>
        <p:spPr>
          <a:xfrm>
            <a:off x="414971" y="1122908"/>
            <a:ext cx="7409221" cy="1369988"/>
          </a:xfrm>
        </p:spPr>
        <p:txBody>
          <a:bodyPr/>
          <a:lstStyle>
            <a:lvl1pPr>
              <a:lnSpc>
                <a:spcPct val="100000"/>
              </a:lnSpc>
              <a:defRPr/>
            </a:lvl1pPr>
          </a:lstStyle>
          <a:p>
            <a:r>
              <a:rPr lang="fr-FR"/>
              <a:t>Modifiez le style du titre</a:t>
            </a:r>
            <a:endParaRPr lang="en-US"/>
          </a:p>
        </p:txBody>
      </p:sp>
    </p:spTree>
    <p:extLst>
      <p:ext uri="{BB962C8B-B14F-4D97-AF65-F5344CB8AC3E}">
        <p14:creationId xmlns:p14="http://schemas.microsoft.com/office/powerpoint/2010/main" val="3274780821"/>
      </p:ext>
    </p:extLst>
  </p:cSld>
  <p:clrMapOvr>
    <a:masterClrMapping/>
  </p:clrMapOvr>
  <p:extLst>
    <p:ext uri="{DCECCB84-F9BA-43D5-87BE-67443E8EF086}">
      <p15:sldGuideLst xmlns:p15="http://schemas.microsoft.com/office/powerpoint/2012/main">
        <p15:guide id="1" pos="5065"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Only Short White">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97BD40BB-A2F0-F646-3CC2-596CC4195838}"/>
              </a:ext>
            </a:extLst>
          </p:cNvPr>
          <p:cNvSpPr>
            <a:spLocks noGrp="1"/>
          </p:cNvSpPr>
          <p:nvPr>
            <p:ph type="pic" sz="quarter" idx="18" hasCustomPrompt="1"/>
          </p:nvPr>
        </p:nvSpPr>
        <p:spPr>
          <a:xfrm>
            <a:off x="6096000" y="1122907"/>
            <a:ext cx="6096001"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8F1655B6-7DE6-4895-863F-EF917B2F07E5}"/>
              </a:ext>
            </a:extLst>
          </p:cNvPr>
          <p:cNvSpPr>
            <a:spLocks noGrp="1"/>
          </p:cNvSpPr>
          <p:nvPr>
            <p:ph type="body" sz="quarter" idx="17"/>
          </p:nvPr>
        </p:nvSpPr>
        <p:spPr>
          <a:xfrm>
            <a:off x="414971" y="1628775"/>
            <a:ext cx="5545137" cy="4824413"/>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80C572A4-9113-ABE4-A840-37A9AAC56C99}"/>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87651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Short White">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B58C20F-AA44-45A0-8BD7-3F72A12E08AD}"/>
              </a:ext>
            </a:extLst>
          </p:cNvPr>
          <p:cNvSpPr/>
          <p:nvPr userDrawn="1"/>
        </p:nvSpPr>
        <p:spPr>
          <a:xfrm>
            <a:off x="0" y="0"/>
            <a:ext cx="40736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9">
            <a:extLst>
              <a:ext uri="{FF2B5EF4-FFF2-40B4-BE49-F238E27FC236}">
                <a16:creationId xmlns:a16="http://schemas.microsoft.com/office/drawing/2014/main" id="{8003CB7C-5AB2-4487-B779-DFE57F79C583}"/>
              </a:ext>
            </a:extLst>
          </p:cNvPr>
          <p:cNvSpPr>
            <a:spLocks noGrp="1"/>
          </p:cNvSpPr>
          <p:nvPr>
            <p:ph type="body" sz="quarter" idx="16" hasCustomPrompt="1"/>
          </p:nvPr>
        </p:nvSpPr>
        <p:spPr>
          <a:xfrm>
            <a:off x="4444744" y="1125538"/>
            <a:ext cx="69840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9219CA61-951E-46A4-A7C6-8A4C09FDC629}"/>
              </a:ext>
            </a:extLst>
          </p:cNvPr>
          <p:cNvSpPr>
            <a:spLocks noGrp="1"/>
          </p:cNvSpPr>
          <p:nvPr>
            <p:ph type="body" sz="quarter" idx="18"/>
          </p:nvPr>
        </p:nvSpPr>
        <p:spPr>
          <a:xfrm>
            <a:off x="4445407" y="1628774"/>
            <a:ext cx="6962544" cy="4824413"/>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0" y="0"/>
            <a:ext cx="4223792"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 name="Title 1">
            <a:extLst>
              <a:ext uri="{FF2B5EF4-FFF2-40B4-BE49-F238E27FC236}">
                <a16:creationId xmlns:a16="http://schemas.microsoft.com/office/drawing/2014/main" id="{A0A52824-0DEF-7B5E-1D4F-BCBC062D66ED}"/>
              </a:ext>
            </a:extLst>
          </p:cNvPr>
          <p:cNvSpPr>
            <a:spLocks noGrp="1"/>
          </p:cNvSpPr>
          <p:nvPr>
            <p:ph type="title"/>
          </p:nvPr>
        </p:nvSpPr>
        <p:spPr>
          <a:xfrm>
            <a:off x="4439384" y="260350"/>
            <a:ext cx="6984000" cy="792163"/>
          </a:xfrm>
        </p:spPr>
        <p:txBody>
          <a:bodyPr/>
          <a:lstStyle/>
          <a:p>
            <a:r>
              <a:rPr lang="fr-FR"/>
              <a:t>Modifiez le style du titre</a:t>
            </a:r>
            <a:endParaRPr lang="en-US"/>
          </a:p>
        </p:txBody>
      </p:sp>
    </p:spTree>
    <p:extLst>
      <p:ext uri="{BB962C8B-B14F-4D97-AF65-F5344CB8AC3E}">
        <p14:creationId xmlns:p14="http://schemas.microsoft.com/office/powerpoint/2010/main" val="299587924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Only Short Whit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930BD6-6C9D-490A-BF02-403245ED990A}"/>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9">
            <a:extLst>
              <a:ext uri="{FF2B5EF4-FFF2-40B4-BE49-F238E27FC236}">
                <a16:creationId xmlns:a16="http://schemas.microsoft.com/office/drawing/2014/main" id="{7895A1A3-A6AA-456A-98DD-23651F1D1DBB}"/>
              </a:ext>
            </a:extLst>
          </p:cNvPr>
          <p:cNvSpPr>
            <a:spLocks noGrp="1"/>
          </p:cNvSpPr>
          <p:nvPr>
            <p:ph type="body" sz="quarter" idx="15" hasCustomPrompt="1"/>
          </p:nvPr>
        </p:nvSpPr>
        <p:spPr>
          <a:xfrm>
            <a:off x="6384032" y="1125538"/>
            <a:ext cx="5063967"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3F2C12DC-68D5-4DF5-891E-DAEB8A4AB654}"/>
              </a:ext>
            </a:extLst>
          </p:cNvPr>
          <p:cNvSpPr>
            <a:spLocks noGrp="1"/>
          </p:cNvSpPr>
          <p:nvPr>
            <p:ph type="body" sz="quarter" idx="17"/>
          </p:nvPr>
        </p:nvSpPr>
        <p:spPr>
          <a:xfrm>
            <a:off x="6384032" y="1627200"/>
            <a:ext cx="5063967" cy="4825988"/>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 name="Title 1">
            <a:extLst>
              <a:ext uri="{FF2B5EF4-FFF2-40B4-BE49-F238E27FC236}">
                <a16:creationId xmlns:a16="http://schemas.microsoft.com/office/drawing/2014/main" id="{4A7337B1-E3AC-A7E5-7836-78F324F9FFAF}"/>
              </a:ext>
            </a:extLst>
          </p:cNvPr>
          <p:cNvSpPr>
            <a:spLocks noGrp="1"/>
          </p:cNvSpPr>
          <p:nvPr>
            <p:ph type="title"/>
          </p:nvPr>
        </p:nvSpPr>
        <p:spPr>
          <a:xfrm>
            <a:off x="6359417" y="260350"/>
            <a:ext cx="5063967" cy="792163"/>
          </a:xfrm>
        </p:spPr>
        <p:txBody>
          <a:bodyPr/>
          <a:lstStyle/>
          <a:p>
            <a:r>
              <a:rPr lang="fr-FR"/>
              <a:t>Modifiez le style du titre</a:t>
            </a:r>
            <a:endParaRPr lang="en-US"/>
          </a:p>
        </p:txBody>
      </p:sp>
    </p:spTree>
    <p:extLst>
      <p:ext uri="{BB962C8B-B14F-4D97-AF65-F5344CB8AC3E}">
        <p14:creationId xmlns:p14="http://schemas.microsoft.com/office/powerpoint/2010/main" val="23997279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ubtitle Dark Blue">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grpSp>
        <p:nvGrpSpPr>
          <p:cNvPr id="2" name="Group 37">
            <a:extLst>
              <a:ext uri="{FF2B5EF4-FFF2-40B4-BE49-F238E27FC236}">
                <a16:creationId xmlns:a16="http://schemas.microsoft.com/office/drawing/2014/main" id="{249954CA-1B4C-479D-8956-C152CD1D4255}"/>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86845868-3C42-0B91-A56D-1739F1EE523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321">
              <a:extLst>
                <a:ext uri="{FF2B5EF4-FFF2-40B4-BE49-F238E27FC236}">
                  <a16:creationId xmlns:a16="http://schemas.microsoft.com/office/drawing/2014/main" id="{F5D1D048-6CFA-0DCF-5953-84431BE6754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EE7D5AB5-F4DB-ECDA-A390-D44890647604}"/>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359958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407368" y="1285134"/>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2" name="Group 2">
            <a:extLst>
              <a:ext uri="{FF2B5EF4-FFF2-40B4-BE49-F238E27FC236}">
                <a16:creationId xmlns:a16="http://schemas.microsoft.com/office/drawing/2014/main" id="{F51496C4-1393-EC1A-FE90-568BF22C8C7B}"/>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0937F72A-96AE-F5EC-755D-D45529304F3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4" name="Freeform: Shape 5">
              <a:extLst>
                <a:ext uri="{FF2B5EF4-FFF2-40B4-BE49-F238E27FC236}">
                  <a16:creationId xmlns:a16="http://schemas.microsoft.com/office/drawing/2014/main" id="{96B9DAFA-5CFE-3E91-78D3-742C4B9A849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5" name="Freeform: Shape 6">
              <a:extLst>
                <a:ext uri="{FF2B5EF4-FFF2-40B4-BE49-F238E27FC236}">
                  <a16:creationId xmlns:a16="http://schemas.microsoft.com/office/drawing/2014/main" id="{CB9EFD82-551E-D525-DCB6-363C1A232636}"/>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7">
              <a:extLst>
                <a:ext uri="{FF2B5EF4-FFF2-40B4-BE49-F238E27FC236}">
                  <a16:creationId xmlns:a16="http://schemas.microsoft.com/office/drawing/2014/main" id="{F9FEB3BD-8FE6-4A58-DFA9-1F350C2DE2F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D59F2406-4DC9-3FBA-F0C2-60E886FCA30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3867066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title Dark Blue">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5166E472-7F03-4595-8219-0CA22510C30A}"/>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grpSp>
        <p:nvGrpSpPr>
          <p:cNvPr id="2" name="Group 37">
            <a:extLst>
              <a:ext uri="{FF2B5EF4-FFF2-40B4-BE49-F238E27FC236}">
                <a16:creationId xmlns:a16="http://schemas.microsoft.com/office/drawing/2014/main" id="{249954CA-1B4C-479D-8956-C152CD1D4255}"/>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86845868-3C42-0B91-A56D-1739F1EE523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321">
              <a:extLst>
                <a:ext uri="{FF2B5EF4-FFF2-40B4-BE49-F238E27FC236}">
                  <a16:creationId xmlns:a16="http://schemas.microsoft.com/office/drawing/2014/main" id="{F5D1D048-6CFA-0DCF-5953-84431BE6754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EE7D5AB5-F4DB-ECDA-A390-D44890647604}"/>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180717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Blue">
    <p:bg>
      <p:bgPr>
        <a:solidFill>
          <a:schemeClr val="accent1"/>
        </a:solidFill>
        <a:effectLst/>
      </p:bgPr>
    </p:bg>
    <p:spTree>
      <p:nvGrpSpPr>
        <p:cNvPr id="1" name=""/>
        <p:cNvGrpSpPr/>
        <p:nvPr/>
      </p:nvGrpSpPr>
      <p:grpSpPr>
        <a:xfrm>
          <a:off x="0" y="0"/>
          <a:ext cx="0" cy="0"/>
          <a:chOff x="0" y="0"/>
          <a:chExt cx="0" cy="0"/>
        </a:xfrm>
      </p:grpSpPr>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321">
              <a:extLst>
                <a:ext uri="{FF2B5EF4-FFF2-40B4-BE49-F238E27FC236}">
                  <a16:creationId xmlns:a16="http://schemas.microsoft.com/office/drawing/2014/main" id="{DF832F2C-D3A7-4DE5-96EA-08ADD488B23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9">
            <a:extLst>
              <a:ext uri="{FF2B5EF4-FFF2-40B4-BE49-F238E27FC236}">
                <a16:creationId xmlns:a16="http://schemas.microsoft.com/office/drawing/2014/main" id="{5F942043-0ED4-4362-8DCB-F241572195DD}"/>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8BF4754F-A565-D595-AC8C-9F0E9407F8F2}"/>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18628948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ubtitle Content Grey">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bg1"/>
                </a:solidFill>
                <a:latin typeface="Ubuntu Light" panose="020B0304030602030204" pitchFamily="34" charset="0"/>
              </a:defRPr>
            </a:lvl1pPr>
          </a:lstStyle>
          <a:p>
            <a:pPr lvl="0"/>
            <a:r>
              <a:rPr lang="fr-FR"/>
              <a:t>Cliquez pour modifier les styles du texte du masque</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grpSp>
        <p:nvGrpSpPr>
          <p:cNvPr id="3" name="Group 37">
            <a:extLst>
              <a:ext uri="{FF2B5EF4-FFF2-40B4-BE49-F238E27FC236}">
                <a16:creationId xmlns:a16="http://schemas.microsoft.com/office/drawing/2014/main" id="{B0C581DC-AC70-A4F0-51CB-1FA6B08A37BE}"/>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63F60F5E-5D27-779B-6E8E-C919398219A1}"/>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321">
              <a:extLst>
                <a:ext uri="{FF2B5EF4-FFF2-40B4-BE49-F238E27FC236}">
                  <a16:creationId xmlns:a16="http://schemas.microsoft.com/office/drawing/2014/main" id="{A979E7CA-B1A9-8298-494D-03780A9E57D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79813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Short Dark">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7D3C6BC6-663C-C133-76CE-9BAB02DAEDB3}"/>
              </a:ext>
            </a:extLst>
          </p:cNvPr>
          <p:cNvSpPr>
            <a:spLocks noGrp="1"/>
          </p:cNvSpPr>
          <p:nvPr>
            <p:ph type="pic" sz="quarter" idx="18" hasCustomPrompt="1"/>
          </p:nvPr>
        </p:nvSpPr>
        <p:spPr>
          <a:xfrm>
            <a:off x="7967663" y="1122907"/>
            <a:ext cx="4224338"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bg1"/>
                </a:solidFill>
              </a:defRPr>
            </a:lvl1pPr>
          </a:lstStyle>
          <a:p>
            <a:r>
              <a:rPr lang="de-DE"/>
              <a:t>Insert Picture and send </a:t>
            </a:r>
            <a:r>
              <a:rPr lang="de-DE" err="1"/>
              <a:t>to</a:t>
            </a:r>
            <a:r>
              <a:rPr lang="de-DE"/>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337213"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F13880FA-A20C-4104-8D48-DC99C13D0B89}"/>
              </a:ext>
            </a:extLst>
          </p:cNvPr>
          <p:cNvSpPr>
            <a:spLocks noGrp="1"/>
          </p:cNvSpPr>
          <p:nvPr>
            <p:ph type="body" sz="quarter" idx="17"/>
          </p:nvPr>
        </p:nvSpPr>
        <p:spPr>
          <a:xfrm>
            <a:off x="414971" y="1628800"/>
            <a:ext cx="7337213" cy="4824388"/>
          </a:xfrm>
          <a:prstGeom prst="rect">
            <a:avLst/>
          </a:prstGeom>
        </p:spPr>
        <p:txBody>
          <a:bodyPr rIns="216000">
            <a:noAutofit/>
          </a:bodyPr>
          <a:lstStyle>
            <a:lvl1pPr>
              <a:defRPr sz="1400">
                <a:solidFill>
                  <a:schemeClr val="bg1"/>
                </a:solidFill>
              </a:defRPr>
            </a:lvl1pPr>
            <a:lvl2pPr>
              <a:buClrTx/>
              <a:defRPr sz="1400">
                <a:solidFill>
                  <a:schemeClr val="bg1"/>
                </a:solidFill>
              </a:defRPr>
            </a:lvl2pPr>
            <a:lvl3pPr>
              <a:buClrTx/>
              <a:defRPr sz="1400">
                <a:solidFill>
                  <a:schemeClr val="bg1"/>
                </a:solidFill>
              </a:defRPr>
            </a:lvl3pPr>
            <a:lvl4pPr>
              <a:buClrTx/>
              <a:defRPr sz="1200">
                <a:solidFill>
                  <a:schemeClr val="bg1"/>
                </a:solidFill>
              </a:defRPr>
            </a:lvl4pPr>
            <a:lvl5pPr>
              <a:buClrTx/>
              <a:defRPr sz="12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FC5D9B30-9A2C-505E-36D0-05AF0DBAAC3C}"/>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grpSp>
        <p:nvGrpSpPr>
          <p:cNvPr id="4" name="Group 37">
            <a:extLst>
              <a:ext uri="{FF2B5EF4-FFF2-40B4-BE49-F238E27FC236}">
                <a16:creationId xmlns:a16="http://schemas.microsoft.com/office/drawing/2014/main" id="{9B4384E0-E70E-1D2F-00F4-6E8113E6115B}"/>
              </a:ext>
            </a:extLst>
          </p:cNvPr>
          <p:cNvGrpSpPr/>
          <p:nvPr userDrawn="1"/>
        </p:nvGrpSpPr>
        <p:grpSpPr>
          <a:xfrm>
            <a:off x="11501102" y="171573"/>
            <a:ext cx="419436" cy="388087"/>
            <a:chOff x="5481638" y="2859088"/>
            <a:chExt cx="1231900" cy="1139825"/>
          </a:xfrm>
          <a:solidFill>
            <a:schemeClr val="bg1"/>
          </a:solidFill>
        </p:grpSpPr>
        <p:sp>
          <p:nvSpPr>
            <p:cNvPr id="5" name="Freeform 320">
              <a:extLst>
                <a:ext uri="{FF2B5EF4-FFF2-40B4-BE49-F238E27FC236}">
                  <a16:creationId xmlns:a16="http://schemas.microsoft.com/office/drawing/2014/main" id="{DEADA429-607C-23EB-6562-F893EB6AB13A}"/>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321">
              <a:extLst>
                <a:ext uri="{FF2B5EF4-FFF2-40B4-BE49-F238E27FC236}">
                  <a16:creationId xmlns:a16="http://schemas.microsoft.com/office/drawing/2014/main" id="{FE473CBE-1F40-1799-0531-AC4BB82893E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0553885"/>
      </p:ext>
    </p:extLst>
  </p:cSld>
  <p:clrMapOvr>
    <a:masterClrMapping/>
  </p:clrMapOvr>
  <p:extLst>
    <p:ext uri="{DCECCB84-F9BA-43D5-87BE-67443E8EF086}">
      <p15:sldGuideLst xmlns:p15="http://schemas.microsoft.com/office/powerpoint/2012/main">
        <p15:guide id="1" pos="501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Only Short Dark">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D947A8D9-3FE6-9441-652F-400363E70669}"/>
              </a:ext>
            </a:extLst>
          </p:cNvPr>
          <p:cNvSpPr>
            <a:spLocks noGrp="1"/>
          </p:cNvSpPr>
          <p:nvPr>
            <p:ph type="pic" sz="quarter" idx="18" hasCustomPrompt="1"/>
          </p:nvPr>
        </p:nvSpPr>
        <p:spPr>
          <a:xfrm>
            <a:off x="6096001" y="1122907"/>
            <a:ext cx="6096000"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33B64D18-C45E-440C-9C66-6F1DDAC0172E}"/>
              </a:ext>
            </a:extLst>
          </p:cNvPr>
          <p:cNvSpPr>
            <a:spLocks noGrp="1"/>
          </p:cNvSpPr>
          <p:nvPr>
            <p:ph type="body" sz="quarter" idx="17"/>
          </p:nvPr>
        </p:nvSpPr>
        <p:spPr>
          <a:xfrm>
            <a:off x="414971" y="1627200"/>
            <a:ext cx="5545137" cy="4825988"/>
          </a:xfrm>
          <a:prstGeom prst="rect">
            <a:avLst/>
          </a:prstGeom>
        </p:spPr>
        <p:txBody>
          <a:bodyPr vert="horz" lIns="0" tIns="0" rIns="21600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D325044F-30C6-C6D9-84C0-2B925714F572}"/>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grpSp>
        <p:nvGrpSpPr>
          <p:cNvPr id="4" name="Group 37">
            <a:extLst>
              <a:ext uri="{FF2B5EF4-FFF2-40B4-BE49-F238E27FC236}">
                <a16:creationId xmlns:a16="http://schemas.microsoft.com/office/drawing/2014/main" id="{7A334606-8EE3-365F-25B8-44D290069C7A}"/>
              </a:ext>
            </a:extLst>
          </p:cNvPr>
          <p:cNvGrpSpPr/>
          <p:nvPr userDrawn="1"/>
        </p:nvGrpSpPr>
        <p:grpSpPr>
          <a:xfrm>
            <a:off x="11501102" y="171573"/>
            <a:ext cx="419436" cy="388087"/>
            <a:chOff x="5481638" y="2859088"/>
            <a:chExt cx="1231900" cy="1139825"/>
          </a:xfrm>
          <a:solidFill>
            <a:schemeClr val="bg1"/>
          </a:solidFill>
        </p:grpSpPr>
        <p:sp>
          <p:nvSpPr>
            <p:cNvPr id="5" name="Freeform 320">
              <a:extLst>
                <a:ext uri="{FF2B5EF4-FFF2-40B4-BE49-F238E27FC236}">
                  <a16:creationId xmlns:a16="http://schemas.microsoft.com/office/drawing/2014/main" id="{9327B499-75BC-B2BA-955E-89BC1B5BA08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321">
              <a:extLst>
                <a:ext uri="{FF2B5EF4-FFF2-40B4-BE49-F238E27FC236}">
                  <a16:creationId xmlns:a16="http://schemas.microsoft.com/office/drawing/2014/main" id="{830903CF-8165-AFC6-912A-B0D50B5352C6}"/>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89898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Only Short Dark">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40C8F40-0AE5-4281-9868-B3C794BF6FD6}"/>
              </a:ext>
            </a:extLst>
          </p:cNvPr>
          <p:cNvSpPr>
            <a:spLocks noGrp="1"/>
          </p:cNvSpPr>
          <p:nvPr>
            <p:ph type="pic" sz="quarter" idx="19" hasCustomPrompt="1"/>
          </p:nvPr>
        </p:nvSpPr>
        <p:spPr>
          <a:xfrm>
            <a:off x="-1" y="0"/>
            <a:ext cx="4208053"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0" name="Text Placeholder 9">
            <a:extLst>
              <a:ext uri="{FF2B5EF4-FFF2-40B4-BE49-F238E27FC236}">
                <a16:creationId xmlns:a16="http://schemas.microsoft.com/office/drawing/2014/main" id="{DE5BD221-7593-42BD-A842-EFACB10DAB74}"/>
              </a:ext>
            </a:extLst>
          </p:cNvPr>
          <p:cNvSpPr>
            <a:spLocks noGrp="1"/>
          </p:cNvSpPr>
          <p:nvPr>
            <p:ph type="body" sz="quarter" idx="16" hasCustomPrompt="1"/>
          </p:nvPr>
        </p:nvSpPr>
        <p:spPr>
          <a:xfrm>
            <a:off x="4444744" y="1126800"/>
            <a:ext cx="6962544"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9" name="Text Placeholder 8">
            <a:extLst>
              <a:ext uri="{FF2B5EF4-FFF2-40B4-BE49-F238E27FC236}">
                <a16:creationId xmlns:a16="http://schemas.microsoft.com/office/drawing/2014/main" id="{A6C5C35D-CE7D-48CD-A1B2-353FFA53AEE9}"/>
              </a:ext>
            </a:extLst>
          </p:cNvPr>
          <p:cNvSpPr>
            <a:spLocks noGrp="1"/>
          </p:cNvSpPr>
          <p:nvPr>
            <p:ph type="body" sz="quarter" idx="18"/>
          </p:nvPr>
        </p:nvSpPr>
        <p:spPr>
          <a:xfrm>
            <a:off x="4445407" y="1627200"/>
            <a:ext cx="6962544"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14" name="Groupe 1">
            <a:extLst>
              <a:ext uri="{FF2B5EF4-FFF2-40B4-BE49-F238E27FC236}">
                <a16:creationId xmlns:a16="http://schemas.microsoft.com/office/drawing/2014/main" id="{DFFA4EA6-56A9-4F86-ABC0-8D91183AD408}"/>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C156B522-A0C0-42B8-BB11-65082FE767FF}"/>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4">
              <a:extLst>
                <a:ext uri="{FF2B5EF4-FFF2-40B4-BE49-F238E27FC236}">
                  <a16:creationId xmlns:a16="http://schemas.microsoft.com/office/drawing/2014/main" id="{43AD94EE-7857-4B4F-8194-A523D32A3519}"/>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 name="Title 1">
            <a:extLst>
              <a:ext uri="{FF2B5EF4-FFF2-40B4-BE49-F238E27FC236}">
                <a16:creationId xmlns:a16="http://schemas.microsoft.com/office/drawing/2014/main" id="{63D8BFFB-83BD-8B73-4F5E-285DBB5281A2}"/>
              </a:ext>
            </a:extLst>
          </p:cNvPr>
          <p:cNvSpPr>
            <a:spLocks noGrp="1"/>
          </p:cNvSpPr>
          <p:nvPr>
            <p:ph type="title"/>
          </p:nvPr>
        </p:nvSpPr>
        <p:spPr>
          <a:xfrm>
            <a:off x="4444744" y="260350"/>
            <a:ext cx="6978640" cy="792163"/>
          </a:xfrm>
        </p:spPr>
        <p:txBody>
          <a:bodyPr/>
          <a:lstStyle>
            <a:lvl1pPr>
              <a:defRPr>
                <a:solidFill>
                  <a:schemeClr val="bg1"/>
                </a:solidFill>
              </a:defRPr>
            </a:lvl1pPr>
          </a:lstStyle>
          <a:p>
            <a:r>
              <a:rPr lang="fr-FR"/>
              <a:t>Modifiez le style du titre</a:t>
            </a:r>
            <a:endParaRPr lang="en-US"/>
          </a:p>
        </p:txBody>
      </p:sp>
      <p:grpSp>
        <p:nvGrpSpPr>
          <p:cNvPr id="3" name="Group 37">
            <a:extLst>
              <a:ext uri="{FF2B5EF4-FFF2-40B4-BE49-F238E27FC236}">
                <a16:creationId xmlns:a16="http://schemas.microsoft.com/office/drawing/2014/main" id="{F75C5998-60B8-E90F-ABC5-B2B44AE3671E}"/>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7AA8B914-E494-3BE7-D1C9-625A618D7BB2}"/>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321">
              <a:extLst>
                <a:ext uri="{FF2B5EF4-FFF2-40B4-BE49-F238E27FC236}">
                  <a16:creationId xmlns:a16="http://schemas.microsoft.com/office/drawing/2014/main" id="{F8C9E80B-66E6-FE75-51F4-FE53C769FD6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81145079"/>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_Title Only Short Dark">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8A4E47E-A55F-4490-AD19-D9A415AA57C5}"/>
              </a:ext>
            </a:extLst>
          </p:cNvPr>
          <p:cNvSpPr>
            <a:spLocks noGrp="1"/>
          </p:cNvSpPr>
          <p:nvPr>
            <p:ph type="pic" sz="quarter" idx="19"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0" name="Text Placeholder 9">
            <a:extLst>
              <a:ext uri="{FF2B5EF4-FFF2-40B4-BE49-F238E27FC236}">
                <a16:creationId xmlns:a16="http://schemas.microsoft.com/office/drawing/2014/main" id="{B7C70459-DE10-4F5D-80E6-BAD5BA66267C}"/>
              </a:ext>
            </a:extLst>
          </p:cNvPr>
          <p:cNvSpPr>
            <a:spLocks noGrp="1"/>
          </p:cNvSpPr>
          <p:nvPr>
            <p:ph type="body" sz="quarter" idx="16" hasCustomPrompt="1"/>
          </p:nvPr>
        </p:nvSpPr>
        <p:spPr>
          <a:xfrm>
            <a:off x="6384032" y="1125538"/>
            <a:ext cx="5047879"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21" name="Title 4">
            <a:extLst>
              <a:ext uri="{FF2B5EF4-FFF2-40B4-BE49-F238E27FC236}">
                <a16:creationId xmlns:a16="http://schemas.microsoft.com/office/drawing/2014/main" id="{CC59ACB0-A839-47A7-AC17-01C5AED88934}"/>
              </a:ext>
            </a:extLst>
          </p:cNvPr>
          <p:cNvSpPr>
            <a:spLocks noGrp="1"/>
          </p:cNvSpPr>
          <p:nvPr>
            <p:ph type="title"/>
          </p:nvPr>
        </p:nvSpPr>
        <p:spPr>
          <a:xfrm>
            <a:off x="6384032" y="6907"/>
            <a:ext cx="5047879" cy="1127300"/>
          </a:xfrm>
        </p:spPr>
        <p:txBody>
          <a:bodyPr/>
          <a:lstStyle>
            <a:lvl1pPr>
              <a:defRPr>
                <a:solidFill>
                  <a:schemeClr val="bg1"/>
                </a:solidFill>
              </a:defRPr>
            </a:lvl1pPr>
          </a:lstStyle>
          <a:p>
            <a:r>
              <a:rPr lang="fr-FR"/>
              <a:t>Modifiez le style du titre</a:t>
            </a:r>
            <a:endParaRPr lang="de-DE"/>
          </a:p>
        </p:txBody>
      </p:sp>
      <p:sp>
        <p:nvSpPr>
          <p:cNvPr id="19" name="Text Placeholder 6">
            <a:extLst>
              <a:ext uri="{FF2B5EF4-FFF2-40B4-BE49-F238E27FC236}">
                <a16:creationId xmlns:a16="http://schemas.microsoft.com/office/drawing/2014/main" id="{A8B886D2-95CB-49D8-B7AE-68DA209E76FA}"/>
              </a:ext>
            </a:extLst>
          </p:cNvPr>
          <p:cNvSpPr>
            <a:spLocks noGrp="1"/>
          </p:cNvSpPr>
          <p:nvPr>
            <p:ph type="body" sz="quarter" idx="18"/>
          </p:nvPr>
        </p:nvSpPr>
        <p:spPr>
          <a:xfrm>
            <a:off x="6384032" y="1627200"/>
            <a:ext cx="5047879"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16" name="Groupe 1">
            <a:extLst>
              <a:ext uri="{FF2B5EF4-FFF2-40B4-BE49-F238E27FC236}">
                <a16:creationId xmlns:a16="http://schemas.microsoft.com/office/drawing/2014/main" id="{E0AE299F-7351-4397-AACC-823584420C74}"/>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2EAF937C-9725-44A1-BB6F-11B4974BADA6}"/>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4">
              <a:extLst>
                <a:ext uri="{FF2B5EF4-FFF2-40B4-BE49-F238E27FC236}">
                  <a16:creationId xmlns:a16="http://schemas.microsoft.com/office/drawing/2014/main" id="{0B23023F-6948-45C1-A879-0B093E949B0A}"/>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 name="Group 37">
            <a:extLst>
              <a:ext uri="{FF2B5EF4-FFF2-40B4-BE49-F238E27FC236}">
                <a16:creationId xmlns:a16="http://schemas.microsoft.com/office/drawing/2014/main" id="{7A1A8CC8-8DC5-C9DB-BF05-A632200BAA79}"/>
              </a:ext>
            </a:extLst>
          </p:cNvPr>
          <p:cNvGrpSpPr/>
          <p:nvPr userDrawn="1"/>
        </p:nvGrpSpPr>
        <p:grpSpPr>
          <a:xfrm>
            <a:off x="11501102" y="171573"/>
            <a:ext cx="419436" cy="388087"/>
            <a:chOff x="5481638" y="2859088"/>
            <a:chExt cx="1231900" cy="1139825"/>
          </a:xfrm>
          <a:solidFill>
            <a:schemeClr val="bg1"/>
          </a:solidFill>
        </p:grpSpPr>
        <p:sp>
          <p:nvSpPr>
            <p:cNvPr id="3" name="Freeform 320">
              <a:extLst>
                <a:ext uri="{FF2B5EF4-FFF2-40B4-BE49-F238E27FC236}">
                  <a16:creationId xmlns:a16="http://schemas.microsoft.com/office/drawing/2014/main" id="{9FD445ED-7589-8F2E-2555-68F99651CF53}"/>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321">
              <a:extLst>
                <a:ext uri="{FF2B5EF4-FFF2-40B4-BE49-F238E27FC236}">
                  <a16:creationId xmlns:a16="http://schemas.microsoft.com/office/drawing/2014/main" id="{D611104C-45C2-A6EE-6C88-7B5A09068B1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9707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isposition personnalisée">
    <p:bg>
      <p:bgPr>
        <a:gradFill flip="none" rotWithShape="1">
          <a:gsLst>
            <a:gs pos="0">
              <a:schemeClr val="accent4"/>
            </a:gs>
            <a:gs pos="100000">
              <a:schemeClr val="accent1"/>
            </a:gs>
          </a:gsLst>
          <a:lin ang="18900000" scaled="1"/>
          <a:tileRect/>
        </a:gradFill>
        <a:effectLst/>
      </p:bgPr>
    </p:bg>
    <p:spTree>
      <p:nvGrpSpPr>
        <p:cNvPr id="1" name=""/>
        <p:cNvGrpSpPr/>
        <p:nvPr/>
      </p:nvGrpSpPr>
      <p:grpSpPr>
        <a:xfrm>
          <a:off x="0" y="0"/>
          <a:ext cx="0" cy="0"/>
          <a:chOff x="0" y="0"/>
          <a:chExt cx="0" cy="0"/>
        </a:xfrm>
      </p:grpSpPr>
      <p:grpSp>
        <p:nvGrpSpPr>
          <p:cNvPr id="3" name="Group 37">
            <a:extLst>
              <a:ext uri="{FF2B5EF4-FFF2-40B4-BE49-F238E27FC236}">
                <a16:creationId xmlns:a16="http://schemas.microsoft.com/office/drawing/2014/main" id="{1061E678-75D4-A1A0-2B62-B9EE7897ADC9}"/>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968249B3-6CEA-36AB-82F2-AC791AB4541D}"/>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321">
              <a:extLst>
                <a:ext uri="{FF2B5EF4-FFF2-40B4-BE49-F238E27FC236}">
                  <a16:creationId xmlns:a16="http://schemas.microsoft.com/office/drawing/2014/main" id="{6CA36F11-D251-B9D9-4C20-84C34AAE71C9}"/>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4841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cSld name="Diapositive de titre">
    <p:bg>
      <p:bgPr>
        <a:solidFill>
          <a:schemeClr val="accent4"/>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199456" y="2072590"/>
            <a:ext cx="9865096" cy="1107996"/>
          </a:xfrm>
          <a:prstGeom prst="rect">
            <a:avLst/>
          </a:prstGeom>
        </p:spPr>
        <p:txBody>
          <a:bodyPr wrap="square" lIns="0" tIns="0" rIns="0" bIns="0">
            <a:spAutoFit/>
          </a:bodyPr>
          <a:lstStyle>
            <a:lvl1pPr algn="ctr">
              <a:defRPr sz="8000" b="1" i="0">
                <a:solidFill>
                  <a:schemeClr val="bg1"/>
                </a:solidFill>
                <a:latin typeface="+mn-lt"/>
                <a:cs typeface="Ubuntu Light"/>
              </a:defRPr>
            </a:lvl1pPr>
          </a:lstStyle>
          <a:p>
            <a:r>
              <a:rPr lang="fr-FR"/>
              <a:t>Modifiez le style du titre</a:t>
            </a:r>
            <a:endParaRPr/>
          </a:p>
        </p:txBody>
      </p:sp>
      <p:sp>
        <p:nvSpPr>
          <p:cNvPr id="3" name="Holder 3"/>
          <p:cNvSpPr>
            <a:spLocks noGrp="1"/>
          </p:cNvSpPr>
          <p:nvPr>
            <p:ph type="subTitle" idx="4"/>
          </p:nvPr>
        </p:nvSpPr>
        <p:spPr>
          <a:xfrm>
            <a:off x="1199456" y="3840480"/>
            <a:ext cx="9865096" cy="369332"/>
          </a:xfrm>
          <a:prstGeom prst="rect">
            <a:avLst/>
          </a:prstGeom>
        </p:spPr>
        <p:txBody>
          <a:bodyPr wrap="square" lIns="0" tIns="0" rIns="0" bIns="0">
            <a:spAutoFit/>
          </a:bodyPr>
          <a:lstStyle>
            <a:lvl1pPr algn="ctr">
              <a:defRPr sz="2400">
                <a:solidFill>
                  <a:schemeClr val="bg1"/>
                </a:solidFill>
              </a:defRPr>
            </a:lvl1pPr>
          </a:lstStyle>
          <a:p>
            <a:r>
              <a:rPr lang="fr-FR"/>
              <a:t>Modifiez le style des sous-titres du masque</a:t>
            </a:r>
            <a:endParaRPr/>
          </a:p>
        </p:txBody>
      </p:sp>
      <p:sp>
        <p:nvSpPr>
          <p:cNvPr id="5" name="object 3">
            <a:extLst>
              <a:ext uri="{FF2B5EF4-FFF2-40B4-BE49-F238E27FC236}">
                <a16:creationId xmlns:a16="http://schemas.microsoft.com/office/drawing/2014/main" id="{4CA8D049-F201-572F-B01A-3FF960745149}"/>
              </a:ext>
              <a:ext uri="{C183D7F6-B498-43B3-948B-1728B52AA6E4}">
                <adec:decorative xmlns:adec="http://schemas.microsoft.com/office/drawing/2017/decorative" val="1"/>
              </a:ext>
            </a:extLst>
          </p:cNvPr>
          <p:cNvSpPr/>
          <p:nvPr userDrawn="1"/>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endParaRPr sz="1092"/>
          </a:p>
        </p:txBody>
      </p:sp>
    </p:spTree>
    <p:extLst>
      <p:ext uri="{BB962C8B-B14F-4D97-AF65-F5344CB8AC3E}">
        <p14:creationId xmlns:p14="http://schemas.microsoft.com/office/powerpoint/2010/main" val="3717112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703174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a">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407368" y="1285134"/>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2" name="Group 2">
            <a:extLst>
              <a:ext uri="{FF2B5EF4-FFF2-40B4-BE49-F238E27FC236}">
                <a16:creationId xmlns:a16="http://schemas.microsoft.com/office/drawing/2014/main" id="{28077F6A-5588-29E0-312C-D1B791C9064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992C4824-37D6-415A-E6EC-6E62CD172F7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4" name="Freeform: Shape 5">
              <a:extLst>
                <a:ext uri="{FF2B5EF4-FFF2-40B4-BE49-F238E27FC236}">
                  <a16:creationId xmlns:a16="http://schemas.microsoft.com/office/drawing/2014/main" id="{A20C33BE-AD5D-4D60-D7A2-A931FD4F868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5" name="Freeform: Shape 6">
              <a:extLst>
                <a:ext uri="{FF2B5EF4-FFF2-40B4-BE49-F238E27FC236}">
                  <a16:creationId xmlns:a16="http://schemas.microsoft.com/office/drawing/2014/main" id="{B4C80064-8B28-D1EF-FC09-F0AFF3877595}"/>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7">
              <a:extLst>
                <a:ext uri="{FF2B5EF4-FFF2-40B4-BE49-F238E27FC236}">
                  <a16:creationId xmlns:a16="http://schemas.microsoft.com/office/drawing/2014/main" id="{B9F29B0E-E913-EB3D-4F7C-383B5615790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E0CDEF2F-7154-A5C2-D640-669D5BB07DF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37536983"/>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Dark Grey">
    <p:bg>
      <p:bgPr>
        <a:solidFill>
          <a:schemeClr val="accent4"/>
        </a:soli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C1949725-ACD2-44C4-85AF-10B39EC61473}"/>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3D771E05-0646-A062-8DD0-B00651AE6E76}"/>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2914079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ubtitle Content Grey">
    <p:bg>
      <p:bgPr>
        <a:solidFill>
          <a:schemeClr val="accent4"/>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bg1"/>
                </a:solidFill>
                <a:latin typeface="Ubuntu Light" panose="020B0304030602030204" pitchFamily="34" charset="0"/>
              </a:defRPr>
            </a:lvl1pPr>
          </a:lstStyle>
          <a:p>
            <a:pPr lvl="0"/>
            <a:r>
              <a:rPr lang="fr-FR"/>
              <a:t>Cliquez pour modifier les styles du texte du masque</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6998456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Title Only Short Dark">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7D3C6BC6-663C-C133-76CE-9BAB02DAEDB3}"/>
              </a:ext>
            </a:extLst>
          </p:cNvPr>
          <p:cNvSpPr>
            <a:spLocks noGrp="1"/>
          </p:cNvSpPr>
          <p:nvPr>
            <p:ph type="pic" sz="quarter" idx="18" hasCustomPrompt="1"/>
          </p:nvPr>
        </p:nvSpPr>
        <p:spPr>
          <a:xfrm>
            <a:off x="7967663" y="1122907"/>
            <a:ext cx="4224338"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bg1"/>
                </a:solidFill>
              </a:defRPr>
            </a:lvl1pPr>
          </a:lstStyle>
          <a:p>
            <a:r>
              <a:rPr lang="de-DE"/>
              <a:t>Insert Picture and send </a:t>
            </a:r>
            <a:r>
              <a:rPr lang="de-DE" err="1"/>
              <a:t>to</a:t>
            </a:r>
            <a:r>
              <a:rPr lang="de-DE"/>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337213"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F13880FA-A20C-4104-8D48-DC99C13D0B89}"/>
              </a:ext>
            </a:extLst>
          </p:cNvPr>
          <p:cNvSpPr>
            <a:spLocks noGrp="1"/>
          </p:cNvSpPr>
          <p:nvPr>
            <p:ph type="body" sz="quarter" idx="17"/>
          </p:nvPr>
        </p:nvSpPr>
        <p:spPr>
          <a:xfrm>
            <a:off x="414971" y="1628800"/>
            <a:ext cx="7337213" cy="4824388"/>
          </a:xfrm>
          <a:prstGeom prst="rect">
            <a:avLst/>
          </a:prstGeom>
        </p:spPr>
        <p:txBody>
          <a:bodyPr rIns="216000">
            <a:noAutofit/>
          </a:bodyPr>
          <a:lstStyle>
            <a:lvl1pPr>
              <a:defRPr sz="1400">
                <a:solidFill>
                  <a:schemeClr val="bg1"/>
                </a:solidFill>
              </a:defRPr>
            </a:lvl1pPr>
            <a:lvl2pPr>
              <a:buClrTx/>
              <a:defRPr sz="1400">
                <a:solidFill>
                  <a:schemeClr val="bg1"/>
                </a:solidFill>
              </a:defRPr>
            </a:lvl2pPr>
            <a:lvl3pPr>
              <a:buClrTx/>
              <a:defRPr sz="1400">
                <a:solidFill>
                  <a:schemeClr val="bg1"/>
                </a:solidFill>
              </a:defRPr>
            </a:lvl3pPr>
            <a:lvl4pPr>
              <a:buClrTx/>
              <a:defRPr sz="1200">
                <a:solidFill>
                  <a:schemeClr val="bg1"/>
                </a:solidFill>
              </a:defRPr>
            </a:lvl4pPr>
            <a:lvl5pPr>
              <a:buClrTx/>
              <a:defRPr sz="12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FC5D9B30-9A2C-505E-36D0-05AF0DBAAC3C}"/>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4085028029"/>
      </p:ext>
    </p:extLst>
  </p:cSld>
  <p:clrMapOvr>
    <a:masterClrMapping/>
  </p:clrMapOvr>
  <p:extLst>
    <p:ext uri="{DCECCB84-F9BA-43D5-87BE-67443E8EF086}">
      <p15:sldGuideLst xmlns:p15="http://schemas.microsoft.com/office/powerpoint/2012/main">
        <p15:guide id="1" pos="5019"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Only Short Dark">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D947A8D9-3FE6-9441-652F-400363E70669}"/>
              </a:ext>
            </a:extLst>
          </p:cNvPr>
          <p:cNvSpPr>
            <a:spLocks noGrp="1"/>
          </p:cNvSpPr>
          <p:nvPr>
            <p:ph type="pic" sz="quarter" idx="18" hasCustomPrompt="1"/>
          </p:nvPr>
        </p:nvSpPr>
        <p:spPr>
          <a:xfrm>
            <a:off x="6096001" y="1122907"/>
            <a:ext cx="6096000"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33B64D18-C45E-440C-9C66-6F1DDAC0172E}"/>
              </a:ext>
            </a:extLst>
          </p:cNvPr>
          <p:cNvSpPr>
            <a:spLocks noGrp="1"/>
          </p:cNvSpPr>
          <p:nvPr>
            <p:ph type="body" sz="quarter" idx="17"/>
          </p:nvPr>
        </p:nvSpPr>
        <p:spPr>
          <a:xfrm>
            <a:off x="414971" y="1627200"/>
            <a:ext cx="5545137" cy="4825988"/>
          </a:xfrm>
          <a:prstGeom prst="rect">
            <a:avLst/>
          </a:prstGeom>
        </p:spPr>
        <p:txBody>
          <a:bodyPr vert="horz" lIns="0" tIns="0" rIns="21600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D325044F-30C6-C6D9-84C0-2B925714F572}"/>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3612184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Title Only Short Dark">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40C8F40-0AE5-4281-9868-B3C794BF6FD6}"/>
              </a:ext>
            </a:extLst>
          </p:cNvPr>
          <p:cNvSpPr>
            <a:spLocks noGrp="1"/>
          </p:cNvSpPr>
          <p:nvPr>
            <p:ph type="pic" sz="quarter" idx="19" hasCustomPrompt="1"/>
          </p:nvPr>
        </p:nvSpPr>
        <p:spPr>
          <a:xfrm>
            <a:off x="-1" y="0"/>
            <a:ext cx="4208053"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0" name="Text Placeholder 9">
            <a:extLst>
              <a:ext uri="{FF2B5EF4-FFF2-40B4-BE49-F238E27FC236}">
                <a16:creationId xmlns:a16="http://schemas.microsoft.com/office/drawing/2014/main" id="{DE5BD221-7593-42BD-A842-EFACB10DAB74}"/>
              </a:ext>
            </a:extLst>
          </p:cNvPr>
          <p:cNvSpPr>
            <a:spLocks noGrp="1"/>
          </p:cNvSpPr>
          <p:nvPr>
            <p:ph type="body" sz="quarter" idx="16" hasCustomPrompt="1"/>
          </p:nvPr>
        </p:nvSpPr>
        <p:spPr>
          <a:xfrm>
            <a:off x="4444744" y="1126800"/>
            <a:ext cx="6962544"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9" name="Text Placeholder 8">
            <a:extLst>
              <a:ext uri="{FF2B5EF4-FFF2-40B4-BE49-F238E27FC236}">
                <a16:creationId xmlns:a16="http://schemas.microsoft.com/office/drawing/2014/main" id="{A6C5C35D-CE7D-48CD-A1B2-353FFA53AEE9}"/>
              </a:ext>
            </a:extLst>
          </p:cNvPr>
          <p:cNvSpPr>
            <a:spLocks noGrp="1"/>
          </p:cNvSpPr>
          <p:nvPr>
            <p:ph type="body" sz="quarter" idx="18"/>
          </p:nvPr>
        </p:nvSpPr>
        <p:spPr>
          <a:xfrm>
            <a:off x="4445407" y="1627200"/>
            <a:ext cx="6962544"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14" name="Groupe 1">
            <a:extLst>
              <a:ext uri="{FF2B5EF4-FFF2-40B4-BE49-F238E27FC236}">
                <a16:creationId xmlns:a16="http://schemas.microsoft.com/office/drawing/2014/main" id="{DFFA4EA6-56A9-4F86-ABC0-8D91183AD408}"/>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C156B522-A0C0-42B8-BB11-65082FE767FF}"/>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4">
              <a:extLst>
                <a:ext uri="{FF2B5EF4-FFF2-40B4-BE49-F238E27FC236}">
                  <a16:creationId xmlns:a16="http://schemas.microsoft.com/office/drawing/2014/main" id="{43AD94EE-7857-4B4F-8194-A523D32A3519}"/>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 name="Title 1">
            <a:extLst>
              <a:ext uri="{FF2B5EF4-FFF2-40B4-BE49-F238E27FC236}">
                <a16:creationId xmlns:a16="http://schemas.microsoft.com/office/drawing/2014/main" id="{63D8BFFB-83BD-8B73-4F5E-285DBB5281A2}"/>
              </a:ext>
            </a:extLst>
          </p:cNvPr>
          <p:cNvSpPr>
            <a:spLocks noGrp="1"/>
          </p:cNvSpPr>
          <p:nvPr>
            <p:ph type="title"/>
          </p:nvPr>
        </p:nvSpPr>
        <p:spPr>
          <a:xfrm>
            <a:off x="4444744" y="260350"/>
            <a:ext cx="6978640" cy="792163"/>
          </a:xfrm>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4040189898"/>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8_Title Only Short Dark">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8A4E47E-A55F-4490-AD19-D9A415AA57C5}"/>
              </a:ext>
            </a:extLst>
          </p:cNvPr>
          <p:cNvSpPr>
            <a:spLocks noGrp="1"/>
          </p:cNvSpPr>
          <p:nvPr>
            <p:ph type="pic" sz="quarter" idx="19"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0" name="Text Placeholder 9">
            <a:extLst>
              <a:ext uri="{FF2B5EF4-FFF2-40B4-BE49-F238E27FC236}">
                <a16:creationId xmlns:a16="http://schemas.microsoft.com/office/drawing/2014/main" id="{B7C70459-DE10-4F5D-80E6-BAD5BA66267C}"/>
              </a:ext>
            </a:extLst>
          </p:cNvPr>
          <p:cNvSpPr>
            <a:spLocks noGrp="1"/>
          </p:cNvSpPr>
          <p:nvPr>
            <p:ph type="body" sz="quarter" idx="16" hasCustomPrompt="1"/>
          </p:nvPr>
        </p:nvSpPr>
        <p:spPr>
          <a:xfrm>
            <a:off x="6384032" y="1125538"/>
            <a:ext cx="5047879"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21" name="Title 4">
            <a:extLst>
              <a:ext uri="{FF2B5EF4-FFF2-40B4-BE49-F238E27FC236}">
                <a16:creationId xmlns:a16="http://schemas.microsoft.com/office/drawing/2014/main" id="{CC59ACB0-A839-47A7-AC17-01C5AED88934}"/>
              </a:ext>
            </a:extLst>
          </p:cNvPr>
          <p:cNvSpPr>
            <a:spLocks noGrp="1"/>
          </p:cNvSpPr>
          <p:nvPr>
            <p:ph type="title"/>
          </p:nvPr>
        </p:nvSpPr>
        <p:spPr>
          <a:xfrm>
            <a:off x="6384032" y="6907"/>
            <a:ext cx="5047879" cy="1127300"/>
          </a:xfrm>
        </p:spPr>
        <p:txBody>
          <a:bodyPr/>
          <a:lstStyle>
            <a:lvl1pPr>
              <a:defRPr>
                <a:solidFill>
                  <a:schemeClr val="bg1"/>
                </a:solidFill>
              </a:defRPr>
            </a:lvl1pPr>
          </a:lstStyle>
          <a:p>
            <a:r>
              <a:rPr lang="fr-FR"/>
              <a:t>Modifiez le style du titre</a:t>
            </a:r>
            <a:endParaRPr lang="de-DE"/>
          </a:p>
        </p:txBody>
      </p:sp>
      <p:sp>
        <p:nvSpPr>
          <p:cNvPr id="19" name="Text Placeholder 6">
            <a:extLst>
              <a:ext uri="{FF2B5EF4-FFF2-40B4-BE49-F238E27FC236}">
                <a16:creationId xmlns:a16="http://schemas.microsoft.com/office/drawing/2014/main" id="{A8B886D2-95CB-49D8-B7AE-68DA209E76FA}"/>
              </a:ext>
            </a:extLst>
          </p:cNvPr>
          <p:cNvSpPr>
            <a:spLocks noGrp="1"/>
          </p:cNvSpPr>
          <p:nvPr>
            <p:ph type="body" sz="quarter" idx="18"/>
          </p:nvPr>
        </p:nvSpPr>
        <p:spPr>
          <a:xfrm>
            <a:off x="6384032" y="1627200"/>
            <a:ext cx="5047879"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16" name="Groupe 1">
            <a:extLst>
              <a:ext uri="{FF2B5EF4-FFF2-40B4-BE49-F238E27FC236}">
                <a16:creationId xmlns:a16="http://schemas.microsoft.com/office/drawing/2014/main" id="{E0AE299F-7351-4397-AACC-823584420C74}"/>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2EAF937C-9725-44A1-BB6F-11B4974BADA6}"/>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4">
              <a:extLst>
                <a:ext uri="{FF2B5EF4-FFF2-40B4-BE49-F238E27FC236}">
                  <a16:creationId xmlns:a16="http://schemas.microsoft.com/office/drawing/2014/main" id="{0B23023F-6948-45C1-A879-0B093E949B0A}"/>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8968687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sposition personnalisé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9723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grpSp>
        <p:nvGrpSpPr>
          <p:cNvPr id="11" name="Group 2">
            <a:extLst>
              <a:ext uri="{FF2B5EF4-FFF2-40B4-BE49-F238E27FC236}">
                <a16:creationId xmlns:a16="http://schemas.microsoft.com/office/drawing/2014/main" id="{6CECF1A1-AFBB-C9C3-8C4C-A333753514C3}"/>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6500998E-0CA2-4FA3-BF63-EC673ABF21BF}"/>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5">
              <a:extLst>
                <a:ext uri="{FF2B5EF4-FFF2-40B4-BE49-F238E27FC236}">
                  <a16:creationId xmlns:a16="http://schemas.microsoft.com/office/drawing/2014/main" id="{F3E23DF4-7EAD-57AB-752A-EC8452CB6C51}"/>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6">
              <a:extLst>
                <a:ext uri="{FF2B5EF4-FFF2-40B4-BE49-F238E27FC236}">
                  <a16:creationId xmlns:a16="http://schemas.microsoft.com/office/drawing/2014/main" id="{879BEAB9-ED4E-001A-5054-C9630CF436F9}"/>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7">
              <a:extLst>
                <a:ext uri="{FF2B5EF4-FFF2-40B4-BE49-F238E27FC236}">
                  <a16:creationId xmlns:a16="http://schemas.microsoft.com/office/drawing/2014/main" id="{DC469B38-0BDD-091F-8A89-643F5C025E37}"/>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8">
              <a:extLst>
                <a:ext uri="{FF2B5EF4-FFF2-40B4-BE49-F238E27FC236}">
                  <a16:creationId xmlns:a16="http://schemas.microsoft.com/office/drawing/2014/main" id="{F04538F8-26C6-0B5E-9B13-7C72AEACEC0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pic>
        <p:nvPicPr>
          <p:cNvPr id="4" name="Picture 7">
            <a:hlinkClick r:id="rId2"/>
            <a:extLst>
              <a:ext uri="{FF2B5EF4-FFF2-40B4-BE49-F238E27FC236}">
                <a16:creationId xmlns:a16="http://schemas.microsoft.com/office/drawing/2014/main" id="{941A3941-C755-6656-4029-D0028A53BB32}"/>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5" name="Picture 2">
            <a:hlinkClick r:id="rId4"/>
            <a:extLst>
              <a:ext uri="{FF2B5EF4-FFF2-40B4-BE49-F238E27FC236}">
                <a16:creationId xmlns:a16="http://schemas.microsoft.com/office/drawing/2014/main" id="{3591224F-8FEC-9B5A-1F57-B601D9EC4CA0}"/>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897666" y="5571089"/>
            <a:ext cx="333195" cy="333195"/>
          </a:xfrm>
          <a:prstGeom prst="rect">
            <a:avLst/>
          </a:prstGeom>
          <a:noFill/>
        </p:spPr>
      </p:pic>
      <p:pic>
        <p:nvPicPr>
          <p:cNvPr id="6" name="Picture 4">
            <a:hlinkClick r:id="rId6"/>
            <a:extLst>
              <a:ext uri="{FF2B5EF4-FFF2-40B4-BE49-F238E27FC236}">
                <a16:creationId xmlns:a16="http://schemas.microsoft.com/office/drawing/2014/main" id="{C96036E5-31FB-13BE-950F-9869979802DC}"/>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281043" y="5571089"/>
            <a:ext cx="333195" cy="333195"/>
          </a:xfrm>
          <a:prstGeom prst="rect">
            <a:avLst/>
          </a:prstGeom>
          <a:noFill/>
        </p:spPr>
      </p:pic>
      <p:pic>
        <p:nvPicPr>
          <p:cNvPr id="7" name="Picture 6">
            <a:hlinkClick r:id="rId8"/>
            <a:extLst>
              <a:ext uri="{FF2B5EF4-FFF2-40B4-BE49-F238E27FC236}">
                <a16:creationId xmlns:a16="http://schemas.microsoft.com/office/drawing/2014/main" id="{C895DE98-7E11-9ACD-964C-CB06CEB75807}"/>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9664420" y="5571089"/>
            <a:ext cx="333195" cy="333195"/>
          </a:xfrm>
          <a:prstGeom prst="rect">
            <a:avLst/>
          </a:prstGeom>
          <a:noFill/>
        </p:spPr>
      </p:pic>
      <p:sp>
        <p:nvSpPr>
          <p:cNvPr id="8" name="Rectangle 7">
            <a:extLst>
              <a:ext uri="{FF2B5EF4-FFF2-40B4-BE49-F238E27FC236}">
                <a16:creationId xmlns:a16="http://schemas.microsoft.com/office/drawing/2014/main" id="{3CBBF08B-D059-4998-4ED3-95035CA33654}"/>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mn-lt"/>
                <a:cs typeface="Arial"/>
              </a:rPr>
              <a:t>Copyright © 2025 Capgemini. All rights reserved.</a:t>
            </a:r>
          </a:p>
        </p:txBody>
      </p:sp>
      <p:pic>
        <p:nvPicPr>
          <p:cNvPr id="10" name="Image 9" descr="Une image contenant noir, Graphique, art&#10;&#10;Description générée automatiquement">
            <a:extLst>
              <a:ext uri="{FF2B5EF4-FFF2-40B4-BE49-F238E27FC236}">
                <a16:creationId xmlns:a16="http://schemas.microsoft.com/office/drawing/2014/main" id="{DE62D67C-765C-84EB-F850-6A1F3B6BE8F7}"/>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5447928" y="836712"/>
            <a:ext cx="7729744" cy="6403861"/>
          </a:xfrm>
          <a:prstGeom prst="rect">
            <a:avLst/>
          </a:prstGeom>
        </p:spPr>
      </p:pic>
    </p:spTree>
    <p:extLst>
      <p:ext uri="{BB962C8B-B14F-4D97-AF65-F5344CB8AC3E}">
        <p14:creationId xmlns:p14="http://schemas.microsoft.com/office/powerpoint/2010/main" val="1204560427"/>
      </p:ext>
    </p:extLst>
  </p:cSld>
  <p:clrMapOvr>
    <a:masterClrMapping/>
  </p:clrMapOvr>
  <p:extLst>
    <p:ext uri="{DCECCB84-F9BA-43D5-87BE-67443E8EF086}">
      <p15:sldGuideLst xmlns:p15="http://schemas.microsoft.com/office/powerpoint/2012/main">
        <p15:guide id="2" pos="742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inal Slide dark">
    <p:bg>
      <p:bgPr>
        <a:solidFill>
          <a:srgbClr val="272936"/>
        </a:solidFill>
        <a:effectLst/>
      </p:bgPr>
    </p:bg>
    <p:spTree>
      <p:nvGrpSpPr>
        <p:cNvPr id="1" name=""/>
        <p:cNvGrpSpPr/>
        <p:nvPr/>
      </p:nvGrpSpPr>
      <p:grpSpPr>
        <a:xfrm>
          <a:off x="0" y="0"/>
          <a:ext cx="0" cy="0"/>
          <a:chOff x="0" y="0"/>
          <a:chExt cx="0" cy="0"/>
        </a:xfrm>
      </p:grpSpPr>
      <p:pic>
        <p:nvPicPr>
          <p:cNvPr id="10" name="Picture 7">
            <a:hlinkClick r:id="rId2"/>
            <a:extLst>
              <a:ext uri="{FF2B5EF4-FFF2-40B4-BE49-F238E27FC236}">
                <a16:creationId xmlns:a16="http://schemas.microsoft.com/office/drawing/2014/main" id="{CC55E37E-23F7-AE09-687B-FF0A64465B2C}"/>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11" name="Picture 2">
            <a:hlinkClick r:id="rId4"/>
            <a:extLst>
              <a:ext uri="{FF2B5EF4-FFF2-40B4-BE49-F238E27FC236}">
                <a16:creationId xmlns:a16="http://schemas.microsoft.com/office/drawing/2014/main" id="{A9A234E1-21A9-0562-AA45-77469E965E95}"/>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897666" y="5571089"/>
            <a:ext cx="333195" cy="333195"/>
          </a:xfrm>
          <a:prstGeom prst="rect">
            <a:avLst/>
          </a:prstGeom>
          <a:noFill/>
        </p:spPr>
      </p:pic>
      <p:pic>
        <p:nvPicPr>
          <p:cNvPr id="12" name="Picture 4">
            <a:hlinkClick r:id="rId6"/>
            <a:extLst>
              <a:ext uri="{FF2B5EF4-FFF2-40B4-BE49-F238E27FC236}">
                <a16:creationId xmlns:a16="http://schemas.microsoft.com/office/drawing/2014/main" id="{D3F9462A-9181-7B6F-0C53-88633CD0910A}"/>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281043" y="5571089"/>
            <a:ext cx="333195" cy="333195"/>
          </a:xfrm>
          <a:prstGeom prst="rect">
            <a:avLst/>
          </a:prstGeom>
          <a:noFill/>
        </p:spPr>
      </p:pic>
      <p:pic>
        <p:nvPicPr>
          <p:cNvPr id="17" name="Picture 6">
            <a:hlinkClick r:id="rId8"/>
            <a:extLst>
              <a:ext uri="{FF2B5EF4-FFF2-40B4-BE49-F238E27FC236}">
                <a16:creationId xmlns:a16="http://schemas.microsoft.com/office/drawing/2014/main" id="{0057A36D-710A-32C2-2461-BFFF579A0993}"/>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9664420" y="5571089"/>
            <a:ext cx="333195" cy="333195"/>
          </a:xfrm>
          <a:prstGeom prst="rect">
            <a:avLst/>
          </a:prstGeom>
          <a:noFill/>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mn-lt"/>
                <a:cs typeface="Arial"/>
              </a:rPr>
              <a:t>Copyright © 2025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pic>
        <p:nvPicPr>
          <p:cNvPr id="4" name="Picture 14">
            <a:extLst>
              <a:ext uri="{FF2B5EF4-FFF2-40B4-BE49-F238E27FC236}">
                <a16:creationId xmlns:a16="http://schemas.microsoft.com/office/drawing/2014/main" id="{72F6479D-6EC4-876D-159E-45E9EFA775CF}"/>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spTree>
    <p:extLst>
      <p:ext uri="{BB962C8B-B14F-4D97-AF65-F5344CB8AC3E}">
        <p14:creationId xmlns:p14="http://schemas.microsoft.com/office/powerpoint/2010/main" val="94655253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b">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407368" y="537237"/>
            <a:ext cx="4597606" cy="2243691"/>
          </a:xfrm>
        </p:spPr>
        <p:txBody>
          <a:bodyPr wrap="square" lIns="0" tIns="0" rIns="0" bIns="0" anchor="t"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2" name="Group 2">
            <a:extLst>
              <a:ext uri="{FF2B5EF4-FFF2-40B4-BE49-F238E27FC236}">
                <a16:creationId xmlns:a16="http://schemas.microsoft.com/office/drawing/2014/main" id="{4DB64C0B-D342-EDD4-D426-B9A5B83A4685}"/>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70BA0B6B-013E-ED21-5C0C-A7573716118E}"/>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4" name="Freeform: Shape 5">
              <a:extLst>
                <a:ext uri="{FF2B5EF4-FFF2-40B4-BE49-F238E27FC236}">
                  <a16:creationId xmlns:a16="http://schemas.microsoft.com/office/drawing/2014/main" id="{A8C76A2C-1551-D00B-5D24-ECE94A0DB1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5" name="Freeform: Shape 6">
              <a:extLst>
                <a:ext uri="{FF2B5EF4-FFF2-40B4-BE49-F238E27FC236}">
                  <a16:creationId xmlns:a16="http://schemas.microsoft.com/office/drawing/2014/main" id="{F5EB07D2-E52D-E392-D3C8-37455096D778}"/>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7">
              <a:extLst>
                <a:ext uri="{FF2B5EF4-FFF2-40B4-BE49-F238E27FC236}">
                  <a16:creationId xmlns:a16="http://schemas.microsoft.com/office/drawing/2014/main" id="{04CC7865-5F12-6284-B1F5-C81724EA1048}"/>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F2F7B79C-F81D-D4E8-CCCC-1A80B79E58F5}"/>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9878082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6c">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8" name="Group 2">
            <a:extLst>
              <a:ext uri="{FF2B5EF4-FFF2-40B4-BE49-F238E27FC236}">
                <a16:creationId xmlns:a16="http://schemas.microsoft.com/office/drawing/2014/main" id="{C6036FEE-55DE-70FD-8023-666A176E56D8}"/>
              </a:ext>
            </a:extLst>
          </p:cNvPr>
          <p:cNvGrpSpPr>
            <a:grpSpLocks noChangeAspect="1"/>
          </p:cNvGrpSpPr>
          <p:nvPr userDrawn="1"/>
        </p:nvGrpSpPr>
        <p:grpSpPr>
          <a:xfrm>
            <a:off x="1343473" y="6021288"/>
            <a:ext cx="1872000" cy="420870"/>
            <a:chOff x="5094083" y="5360390"/>
            <a:chExt cx="3039349" cy="683316"/>
          </a:xfrm>
        </p:grpSpPr>
        <p:sp>
          <p:nvSpPr>
            <p:cNvPr id="9" name="Freeform: Shape 4">
              <a:extLst>
                <a:ext uri="{FF2B5EF4-FFF2-40B4-BE49-F238E27FC236}">
                  <a16:creationId xmlns:a16="http://schemas.microsoft.com/office/drawing/2014/main" id="{B1ED800D-0360-E693-191D-220DFE10BEC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0" name="Freeform: Shape 5">
              <a:extLst>
                <a:ext uri="{FF2B5EF4-FFF2-40B4-BE49-F238E27FC236}">
                  <a16:creationId xmlns:a16="http://schemas.microsoft.com/office/drawing/2014/main" id="{95F4CCB2-170A-19BE-C942-B19098270C42}"/>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1" name="Freeform: Shape 6">
              <a:extLst>
                <a:ext uri="{FF2B5EF4-FFF2-40B4-BE49-F238E27FC236}">
                  <a16:creationId xmlns:a16="http://schemas.microsoft.com/office/drawing/2014/main" id="{890A43B6-BBB1-B11D-0EB6-447FE3C6F0F1}"/>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2" name="Freeform: Shape 7">
              <a:extLst>
                <a:ext uri="{FF2B5EF4-FFF2-40B4-BE49-F238E27FC236}">
                  <a16:creationId xmlns:a16="http://schemas.microsoft.com/office/drawing/2014/main" id="{B0A92FC2-E6FE-6A55-A3D8-D99E8E6201E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8">
              <a:extLst>
                <a:ext uri="{FF2B5EF4-FFF2-40B4-BE49-F238E27FC236}">
                  <a16:creationId xmlns:a16="http://schemas.microsoft.com/office/drawing/2014/main" id="{1C3193CB-D868-D37B-4D53-F1726DCD2D02}"/>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8986856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Full Picture White Spade">
    <p:bg>
      <p:bgRef idx="1001">
        <a:schemeClr val="bg2"/>
      </p:bgRef>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515EF69-611F-4B2F-BC64-DD310E600154}"/>
              </a:ext>
            </a:extLst>
          </p:cNvPr>
          <p:cNvSpPr>
            <a:spLocks noGrp="1"/>
          </p:cNvSpPr>
          <p:nvPr>
            <p:ph type="pic" sz="quarter" idx="10" hasCustomPrompt="1"/>
          </p:nvPr>
        </p:nvSpPr>
        <p:spPr>
          <a:xfrm>
            <a:off x="0" y="0"/>
            <a:ext cx="12192000" cy="6858000"/>
          </a:xfrm>
          <a:custGeom>
            <a:avLst/>
            <a:gdLst>
              <a:gd name="connsiteX0" fmla="*/ 11911680 w 12192000"/>
              <a:gd name="connsiteY0" fmla="*/ 373627 h 6858000"/>
              <a:gd name="connsiteX1" fmla="*/ 11857975 w 12192000"/>
              <a:gd name="connsiteY1" fmla="*/ 408564 h 6858000"/>
              <a:gd name="connsiteX2" fmla="*/ 11820236 w 12192000"/>
              <a:gd name="connsiteY2" fmla="*/ 476983 h 6858000"/>
              <a:gd name="connsiteX3" fmla="*/ 11778143 w 12192000"/>
              <a:gd name="connsiteY3" fmla="*/ 538124 h 6858000"/>
              <a:gd name="connsiteX4" fmla="*/ 11708472 w 12192000"/>
              <a:gd name="connsiteY4" fmla="*/ 581796 h 6858000"/>
              <a:gd name="connsiteX5" fmla="*/ 11753468 w 12192000"/>
              <a:gd name="connsiteY5" fmla="*/ 593441 h 6858000"/>
              <a:gd name="connsiteX6" fmla="*/ 11802818 w 12192000"/>
              <a:gd name="connsiteY6" fmla="*/ 589074 h 6858000"/>
              <a:gd name="connsiteX7" fmla="*/ 11887005 w 12192000"/>
              <a:gd name="connsiteY7" fmla="*/ 552681 h 6858000"/>
              <a:gd name="connsiteX8" fmla="*/ 11823139 w 12192000"/>
              <a:gd name="connsiteY8" fmla="*/ 494452 h 6858000"/>
              <a:gd name="connsiteX9" fmla="*/ 11911680 w 12192000"/>
              <a:gd name="connsiteY9" fmla="*/ 522111 h 6858000"/>
              <a:gd name="connsiteX10" fmla="*/ 11974094 w 12192000"/>
              <a:gd name="connsiteY10" fmla="*/ 460970 h 6858000"/>
              <a:gd name="connsiteX11" fmla="*/ 11972642 w 12192000"/>
              <a:gd name="connsiteY11" fmla="*/ 404197 h 6858000"/>
              <a:gd name="connsiteX12" fmla="*/ 11911680 w 12192000"/>
              <a:gd name="connsiteY12" fmla="*/ 373627 h 6858000"/>
              <a:gd name="connsiteX13" fmla="*/ 11785438 w 12192000"/>
              <a:gd name="connsiteY13" fmla="*/ 207688 h 6858000"/>
              <a:gd name="connsiteX14" fmla="*/ 11562864 w 12192000"/>
              <a:gd name="connsiteY14" fmla="*/ 439169 h 6858000"/>
              <a:gd name="connsiteX15" fmla="*/ 11639965 w 12192000"/>
              <a:gd name="connsiteY15" fmla="*/ 551270 h 6858000"/>
              <a:gd name="connsiteX16" fmla="*/ 11725794 w 12192000"/>
              <a:gd name="connsiteY16" fmla="*/ 546903 h 6858000"/>
              <a:gd name="connsiteX17" fmla="*/ 11786893 w 12192000"/>
              <a:gd name="connsiteY17" fmla="*/ 490124 h 6858000"/>
              <a:gd name="connsiteX18" fmla="*/ 11833444 w 12192000"/>
              <a:gd name="connsiteY18" fmla="*/ 412964 h 6858000"/>
              <a:gd name="connsiteX19" fmla="*/ 11895998 w 12192000"/>
              <a:gd name="connsiteY19" fmla="*/ 360553 h 6858000"/>
              <a:gd name="connsiteX20" fmla="*/ 11971644 w 12192000"/>
              <a:gd name="connsiteY20" fmla="*/ 379479 h 6858000"/>
              <a:gd name="connsiteX21" fmla="*/ 11907636 w 12192000"/>
              <a:gd name="connsiteY21" fmla="*/ 281937 h 6858000"/>
              <a:gd name="connsiteX22" fmla="*/ 11795621 w 12192000"/>
              <a:gd name="connsiteY22" fmla="*/ 212056 h 6858000"/>
              <a:gd name="connsiteX23" fmla="*/ 11785438 w 12192000"/>
              <a:gd name="connsiteY23" fmla="*/ 20768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11680" y="373627"/>
                </a:moveTo>
                <a:cubicBezTo>
                  <a:pt x="11888456" y="375083"/>
                  <a:pt x="11871038" y="389640"/>
                  <a:pt x="11857975" y="408564"/>
                </a:cubicBezTo>
                <a:cubicBezTo>
                  <a:pt x="11842009" y="428944"/>
                  <a:pt x="11831848" y="453692"/>
                  <a:pt x="11820236" y="476983"/>
                </a:cubicBezTo>
                <a:cubicBezTo>
                  <a:pt x="11808624" y="498819"/>
                  <a:pt x="11795561" y="519199"/>
                  <a:pt x="11778143" y="538124"/>
                </a:cubicBezTo>
                <a:cubicBezTo>
                  <a:pt x="11759274" y="558504"/>
                  <a:pt x="11736050" y="574517"/>
                  <a:pt x="11708472" y="581796"/>
                </a:cubicBezTo>
                <a:cubicBezTo>
                  <a:pt x="11721535" y="590530"/>
                  <a:pt x="11738953" y="593441"/>
                  <a:pt x="11753468" y="593441"/>
                </a:cubicBezTo>
                <a:cubicBezTo>
                  <a:pt x="11769434" y="594897"/>
                  <a:pt x="11786852" y="591986"/>
                  <a:pt x="11802818" y="589074"/>
                </a:cubicBezTo>
                <a:cubicBezTo>
                  <a:pt x="11833300" y="584707"/>
                  <a:pt x="11865232" y="574517"/>
                  <a:pt x="11887005" y="552681"/>
                </a:cubicBezTo>
                <a:cubicBezTo>
                  <a:pt x="11852169" y="552681"/>
                  <a:pt x="11824591" y="529389"/>
                  <a:pt x="11823139" y="494452"/>
                </a:cubicBezTo>
                <a:cubicBezTo>
                  <a:pt x="11844912" y="520655"/>
                  <a:pt x="11878296" y="530845"/>
                  <a:pt x="11911680" y="522111"/>
                </a:cubicBezTo>
                <a:cubicBezTo>
                  <a:pt x="11940709" y="513376"/>
                  <a:pt x="11965385" y="490085"/>
                  <a:pt x="11974094" y="460970"/>
                </a:cubicBezTo>
                <a:cubicBezTo>
                  <a:pt x="11979900" y="442046"/>
                  <a:pt x="11981351" y="423121"/>
                  <a:pt x="11972642" y="404197"/>
                </a:cubicBezTo>
                <a:cubicBezTo>
                  <a:pt x="11961030" y="382361"/>
                  <a:pt x="11936355" y="372171"/>
                  <a:pt x="11911680" y="373627"/>
                </a:cubicBezTo>
                <a:close/>
                <a:moveTo>
                  <a:pt x="11785438" y="207688"/>
                </a:moveTo>
                <a:cubicBezTo>
                  <a:pt x="11735977" y="268834"/>
                  <a:pt x="11562864" y="312510"/>
                  <a:pt x="11562864" y="439169"/>
                </a:cubicBezTo>
                <a:cubicBezTo>
                  <a:pt x="11562864" y="487212"/>
                  <a:pt x="11593413" y="533800"/>
                  <a:pt x="11639965" y="551270"/>
                </a:cubicBezTo>
                <a:cubicBezTo>
                  <a:pt x="11667605" y="561461"/>
                  <a:pt x="11698154" y="560005"/>
                  <a:pt x="11725794" y="546903"/>
                </a:cubicBezTo>
                <a:cubicBezTo>
                  <a:pt x="11751979" y="535256"/>
                  <a:pt x="11770891" y="514874"/>
                  <a:pt x="11786893" y="490124"/>
                </a:cubicBezTo>
                <a:cubicBezTo>
                  <a:pt x="11804350" y="465375"/>
                  <a:pt x="11817442" y="439169"/>
                  <a:pt x="11833444" y="412964"/>
                </a:cubicBezTo>
                <a:cubicBezTo>
                  <a:pt x="11847992" y="389670"/>
                  <a:pt x="11868358" y="366376"/>
                  <a:pt x="11895998" y="360553"/>
                </a:cubicBezTo>
                <a:cubicBezTo>
                  <a:pt x="11922183" y="353274"/>
                  <a:pt x="11952732" y="360553"/>
                  <a:pt x="11971644" y="379479"/>
                </a:cubicBezTo>
                <a:cubicBezTo>
                  <a:pt x="11960006" y="341627"/>
                  <a:pt x="11938185" y="309598"/>
                  <a:pt x="11907636" y="281937"/>
                </a:cubicBezTo>
                <a:cubicBezTo>
                  <a:pt x="11874177" y="251364"/>
                  <a:pt x="11836354" y="229526"/>
                  <a:pt x="11795621" y="212056"/>
                </a:cubicBezTo>
                <a:cubicBezTo>
                  <a:pt x="11792712" y="210600"/>
                  <a:pt x="11788348" y="209144"/>
                  <a:pt x="11785438" y="207688"/>
                </a:cubicBezTo>
                <a:close/>
                <a:moveTo>
                  <a:pt x="0" y="0"/>
                </a:moveTo>
                <a:lnTo>
                  <a:pt x="12192000" y="0"/>
                </a:lnTo>
                <a:lnTo>
                  <a:pt x="12192000" y="6858000"/>
                </a:lnTo>
                <a:lnTo>
                  <a:pt x="0" y="6858000"/>
                </a:lnTo>
                <a:close/>
              </a:path>
            </a:pathLst>
          </a:custGeom>
          <a:noFill/>
        </p:spPr>
        <p:txBody>
          <a:bodyPr wrap="square">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50000"/>
                  </a:schemeClr>
                </a:solidFill>
              </a:defRPr>
            </a:lvl1pPr>
          </a:lstStyle>
          <a:p>
            <a:r>
              <a:rPr lang="en-US"/>
              <a:t>Click icon to add picture and send picture to back</a:t>
            </a:r>
          </a:p>
        </p:txBody>
      </p:sp>
      <p:grpSp>
        <p:nvGrpSpPr>
          <p:cNvPr id="12" name="Group 37">
            <a:extLst>
              <a:ext uri="{FF2B5EF4-FFF2-40B4-BE49-F238E27FC236}">
                <a16:creationId xmlns:a16="http://schemas.microsoft.com/office/drawing/2014/main" id="{410EED03-E568-4797-9F93-83A0DEAA8E73}"/>
              </a:ext>
            </a:extLst>
          </p:cNvPr>
          <p:cNvGrpSpPr/>
          <p:nvPr userDrawn="1"/>
        </p:nvGrpSpPr>
        <p:grpSpPr>
          <a:xfrm>
            <a:off x="11562864" y="207688"/>
            <a:ext cx="418487" cy="387209"/>
            <a:chOff x="5481638" y="2859088"/>
            <a:chExt cx="1231900" cy="1139825"/>
          </a:xfrm>
          <a:solidFill>
            <a:schemeClr val="bg1"/>
          </a:solidFill>
        </p:grpSpPr>
        <p:sp>
          <p:nvSpPr>
            <p:cNvPr id="13" name="Freeform 320">
              <a:extLst>
                <a:ext uri="{FF2B5EF4-FFF2-40B4-BE49-F238E27FC236}">
                  <a16:creationId xmlns:a16="http://schemas.microsoft.com/office/drawing/2014/main" id="{B7BDD3A5-74DC-407F-917E-4CAA2D7F6478}"/>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321">
              <a:extLst>
                <a:ext uri="{FF2B5EF4-FFF2-40B4-BE49-F238E27FC236}">
                  <a16:creationId xmlns:a16="http://schemas.microsoft.com/office/drawing/2014/main" id="{AFD49D75-8E14-497D-BFBC-1AB7413E4B59}"/>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a:extLst>
              <a:ext uri="{FF2B5EF4-FFF2-40B4-BE49-F238E27FC236}">
                <a16:creationId xmlns:a16="http://schemas.microsoft.com/office/drawing/2014/main" id="{F7412FBE-22A2-10A4-80F8-94BD980CE061}"/>
              </a:ext>
            </a:extLst>
          </p:cNvPr>
          <p:cNvSpPr>
            <a:spLocks noGrp="1"/>
          </p:cNvSpPr>
          <p:nvPr>
            <p:ph type="ctrTitle"/>
          </p:nvPr>
        </p:nvSpPr>
        <p:spPr>
          <a:xfrm>
            <a:off x="1" y="2708920"/>
            <a:ext cx="7968207" cy="2949857"/>
          </a:xfrm>
          <a:gradFill>
            <a:gsLst>
              <a:gs pos="100000">
                <a:schemeClr val="accent1"/>
              </a:gs>
              <a:gs pos="0">
                <a:schemeClr val="accent4"/>
              </a:gs>
            </a:gsLst>
            <a:lin ang="18900000" scaled="1"/>
          </a:gradFill>
        </p:spPr>
        <p:txBody>
          <a:bodyPr wrap="square" lIns="396000" tIns="360000" rIns="504000" bIns="1080000" anchor="ctr"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sp>
        <p:nvSpPr>
          <p:cNvPr id="3" name="Subtitle">
            <a:extLst>
              <a:ext uri="{FF2B5EF4-FFF2-40B4-BE49-F238E27FC236}">
                <a16:creationId xmlns:a16="http://schemas.microsoft.com/office/drawing/2014/main" id="{B3FCD38E-1F71-EA8E-7048-F655798886D1}"/>
              </a:ext>
            </a:extLst>
          </p:cNvPr>
          <p:cNvSpPr>
            <a:spLocks noGrp="1"/>
          </p:cNvSpPr>
          <p:nvPr>
            <p:ph type="subTitle" idx="1" hasCustomPrompt="1"/>
          </p:nvPr>
        </p:nvSpPr>
        <p:spPr>
          <a:xfrm>
            <a:off x="407368" y="4725144"/>
            <a:ext cx="7273330" cy="276999"/>
          </a:xfrm>
          <a:prstGeom prst="rect">
            <a:avLst/>
          </a:prstGeom>
        </p:spPr>
        <p:txBody>
          <a:bodyPr wrap="square" lIns="18000" tIns="0" rIns="0" anchor="t" anchorCtr="0">
            <a:spAutoFit/>
          </a:bodyPr>
          <a:lstStyle>
            <a:lvl1pPr marL="0" indent="0" algn="l">
              <a:buNone/>
              <a:defRPr sz="18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text style</a:t>
            </a:r>
            <a:endParaRPr lang="en-GB"/>
          </a:p>
        </p:txBody>
      </p:sp>
    </p:spTree>
    <p:extLst>
      <p:ext uri="{BB962C8B-B14F-4D97-AF65-F5344CB8AC3E}">
        <p14:creationId xmlns:p14="http://schemas.microsoft.com/office/powerpoint/2010/main" val="51186594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clusion">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Click to </a:t>
            </a:r>
            <a:r>
              <a:rPr lang="fr-FR" err="1"/>
              <a:t>edit</a:t>
            </a:r>
            <a:r>
              <a:rPr lang="fr-FR"/>
              <a:t> master </a:t>
            </a:r>
            <a:r>
              <a:rPr lang="fr-FR" err="1"/>
              <a:t>title</a:t>
            </a:r>
            <a:r>
              <a:rPr lang="fr-FR"/>
              <a:t> Style</a:t>
            </a:r>
          </a:p>
        </p:txBody>
      </p:sp>
      <p:grpSp>
        <p:nvGrpSpPr>
          <p:cNvPr id="2" name="Group 2">
            <a:extLst>
              <a:ext uri="{FF2B5EF4-FFF2-40B4-BE49-F238E27FC236}">
                <a16:creationId xmlns:a16="http://schemas.microsoft.com/office/drawing/2014/main" id="{E112FC67-26E6-91F9-0FAE-294883269917}"/>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FC0E4D70-5998-8125-42E2-E0EE77A84AC4}"/>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1" name="Freeform: Shape 5">
              <a:extLst>
                <a:ext uri="{FF2B5EF4-FFF2-40B4-BE49-F238E27FC236}">
                  <a16:creationId xmlns:a16="http://schemas.microsoft.com/office/drawing/2014/main" id="{FBD6D893-3276-B285-3B03-8726CD1FFB2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2" name="Freeform: Shape 6">
              <a:extLst>
                <a:ext uri="{FF2B5EF4-FFF2-40B4-BE49-F238E27FC236}">
                  <a16:creationId xmlns:a16="http://schemas.microsoft.com/office/drawing/2014/main" id="{6F9A7FDE-2DE1-AB6B-F371-23968DFB687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7">
              <a:extLst>
                <a:ext uri="{FF2B5EF4-FFF2-40B4-BE49-F238E27FC236}">
                  <a16:creationId xmlns:a16="http://schemas.microsoft.com/office/drawing/2014/main" id="{72366D37-668B-51CE-2CE6-C9DA736141B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8">
              <a:extLst>
                <a:ext uri="{FF2B5EF4-FFF2-40B4-BE49-F238E27FC236}">
                  <a16:creationId xmlns:a16="http://schemas.microsoft.com/office/drawing/2014/main" id="{9CF35CA0-09E8-81C3-4DA7-F503D6BAE3A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pic>
        <p:nvPicPr>
          <p:cNvPr id="4" name="Picture 16">
            <a:extLst>
              <a:ext uri="{FF2B5EF4-FFF2-40B4-BE49-F238E27FC236}">
                <a16:creationId xmlns:a16="http://schemas.microsoft.com/office/drawing/2014/main" id="{415561A2-AF17-AE8E-8E0A-9B607FD1FA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59896" y="1107202"/>
            <a:ext cx="8281358" cy="6858000"/>
          </a:xfrm>
          <a:prstGeom prst="rect">
            <a:avLst/>
          </a:prstGeom>
        </p:spPr>
      </p:pic>
    </p:spTree>
    <p:extLst>
      <p:ext uri="{BB962C8B-B14F-4D97-AF65-F5344CB8AC3E}">
        <p14:creationId xmlns:p14="http://schemas.microsoft.com/office/powerpoint/2010/main" val="88322052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ID" hidden="1">
            <a:extLst>
              <a:ext uri="{FF2B5EF4-FFF2-40B4-BE49-F238E27FC236}">
                <a16:creationId xmlns:a16="http://schemas.microsoft.com/office/drawing/2014/main" id="{A27D0679-8D96-1186-A961-BDC17B525A6F}"/>
              </a:ext>
            </a:extLst>
          </p:cNvPr>
          <p:cNvPicPr>
            <a:picLocks noGrp="1" noRot="1" noChangeAspect="1" noMove="1" noResize="1" noEditPoints="1" noAdjustHandles="1" noChangeArrowheads="1" noChangeShapeType="1" noCrop="1"/>
          </p:cNvPicPr>
          <p:nvPr userDrawn="1"/>
        </p:nvPicPr>
        <p:blipFill>
          <a:blip r:embed="rId60" cstate="screen">
            <a:extLst>
              <a:ext uri="{28A0092B-C50C-407E-A947-70E740481C1C}">
                <a14:useLocalDpi xmlns:a14="http://schemas.microsoft.com/office/drawing/2010/main"/>
              </a:ext>
            </a:extLst>
          </a:blip>
          <a:stretch>
            <a:fillRect/>
          </a:stretch>
        </p:blipFill>
        <p:spPr>
          <a:xfrm>
            <a:off x="414971" y="388938"/>
            <a:ext cx="11369040" cy="6067248"/>
          </a:xfrm>
          <a:prstGeom prst="rect">
            <a:avLst/>
          </a:prstGeom>
        </p:spPr>
      </p:pic>
      <p:sp>
        <p:nvSpPr>
          <p:cNvPr id="4" name="Text Placeholder 1"/>
          <p:cNvSpPr>
            <a:spLocks noGrp="1"/>
          </p:cNvSpPr>
          <p:nvPr>
            <p:ph type="body" idx="1"/>
          </p:nvPr>
        </p:nvSpPr>
        <p:spPr>
          <a:xfrm>
            <a:off x="407988" y="1628800"/>
            <a:ext cx="11369040" cy="4829080"/>
          </a:xfrm>
          <a:prstGeom prst="rect">
            <a:avLst/>
          </a:prstGeom>
        </p:spPr>
        <p:txBody>
          <a:bodyPr vert="horz" lIns="0" tIns="0" rIns="0" bIns="0" rtlCol="0">
            <a:noAutofit/>
          </a:bodyPr>
          <a:lstStyle/>
          <a:p>
            <a:pPr lvl="0"/>
            <a:r>
              <a:rPr lang="fr-FR" dirty="0"/>
              <a:t>Enter </a:t>
            </a:r>
            <a:r>
              <a:rPr lang="fr-FR" dirty="0" err="1"/>
              <a:t>your</a:t>
            </a:r>
            <a:r>
              <a:rPr lang="fr-FR" dirty="0"/>
              <a:t> contents</a:t>
            </a:r>
          </a:p>
          <a:p>
            <a:pPr lvl="1"/>
            <a:r>
              <a:rPr lang="fr-FR" dirty="0"/>
              <a:t>Second </a:t>
            </a:r>
            <a:r>
              <a:rPr lang="fr-FR" dirty="0" err="1"/>
              <a:t>level</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en-US" dirty="0"/>
          </a:p>
        </p:txBody>
      </p:sp>
      <p:grpSp>
        <p:nvGrpSpPr>
          <p:cNvPr id="31" name="Groupe 1">
            <a:extLst>
              <a:ext uri="{FF2B5EF4-FFF2-40B4-BE49-F238E27FC236}">
                <a16:creationId xmlns:a16="http://schemas.microsoft.com/office/drawing/2014/main" id="{F31688C0-3AAB-457C-86FA-4177A059CF79}"/>
              </a:ext>
            </a:extLst>
          </p:cNvPr>
          <p:cNvGrpSpPr/>
          <p:nvPr userDrawn="1"/>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a:extLst>
                <a:ext uri="{FF2B5EF4-FFF2-40B4-BE49-F238E27FC236}">
                  <a16:creationId xmlns:a16="http://schemas.microsoft.com/office/drawing/2014/main" id="{08DB13D7-F3B3-4CCC-9572-7C835EA669A8}"/>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414971" y="260350"/>
            <a:ext cx="11008413" cy="792163"/>
          </a:xfrm>
          <a:prstGeom prst="rect">
            <a:avLst/>
          </a:prstGeom>
        </p:spPr>
        <p:txBody>
          <a:bodyPr vert="horz" lIns="0" tIns="0" rIns="0" bIns="0" rtlCol="0" anchor="b" anchorCtr="0">
            <a:noAutofit/>
          </a:bodyPr>
          <a:lstStyle/>
          <a:p>
            <a:r>
              <a:rPr lang="fr-FR"/>
              <a:t>Modifiez le style du titre</a:t>
            </a:r>
            <a:endParaRPr lang="de-DE"/>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0979205" y="1068490"/>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398738"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a:t>	Source:	Source Text</a:t>
            </a:r>
          </a:p>
        </p:txBody>
      </p:sp>
      <p:sp>
        <p:nvSpPr>
          <p:cNvPr id="3" name="Rectangle 27">
            <a:extLst>
              <a:ext uri="{FF2B5EF4-FFF2-40B4-BE49-F238E27FC236}">
                <a16:creationId xmlns:a16="http://schemas.microsoft.com/office/drawing/2014/main" id="{62086BA9-1591-C6CD-E573-A5F8961683B1}"/>
              </a:ext>
            </a:extLst>
          </p:cNvPr>
          <p:cNvSpPr/>
          <p:nvPr userDrawn="1"/>
        </p:nvSpPr>
        <p:spPr>
          <a:xfrm>
            <a:off x="40683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chemeClr val="bg1">
                    <a:lumMod val="65000"/>
                  </a:schemeClr>
                </a:solidFill>
                <a:latin typeface="+mn-lt"/>
                <a:cs typeface="Arial" panose="020B0604020202020204" pitchFamily="34" charset="0"/>
              </a:rPr>
              <a:t>GenAI dans </a:t>
            </a:r>
            <a:r>
              <a:rPr lang="en-US" sz="700" kern="0" dirty="0" err="1">
                <a:solidFill>
                  <a:schemeClr val="bg1">
                    <a:lumMod val="65000"/>
                  </a:schemeClr>
                </a:solidFill>
                <a:latin typeface="+mn-lt"/>
                <a:cs typeface="Arial" panose="020B0604020202020204" pitchFamily="34" charset="0"/>
              </a:rPr>
              <a:t>votre</a:t>
            </a:r>
            <a:r>
              <a:rPr lang="en-US" sz="700" kern="0" dirty="0">
                <a:solidFill>
                  <a:schemeClr val="bg1">
                    <a:lumMod val="65000"/>
                  </a:schemeClr>
                </a:solidFill>
                <a:latin typeface="+mn-lt"/>
                <a:cs typeface="Arial" panose="020B0604020202020204" pitchFamily="34" charset="0"/>
              </a:rPr>
              <a:t> backend | Stéphane Cottin – Christophe </a:t>
            </a:r>
            <a:r>
              <a:rPr lang="en-US" sz="700" kern="0" dirty="0" err="1">
                <a:solidFill>
                  <a:schemeClr val="bg1">
                    <a:lumMod val="65000"/>
                  </a:schemeClr>
                </a:solidFill>
                <a:latin typeface="+mn-lt"/>
                <a:cs typeface="Arial" panose="020B0604020202020204" pitchFamily="34" charset="0"/>
              </a:rPr>
              <a:t>Arguel</a:t>
            </a:r>
            <a:endParaRPr lang="en-US" sz="700" kern="0" dirty="0">
              <a:solidFill>
                <a:schemeClr val="bg1">
                  <a:lumMod val="65000"/>
                </a:schemeClr>
              </a:solidFill>
              <a:latin typeface="+mn-lt"/>
              <a:cs typeface="Arial" panose="020B0604020202020204" pitchFamily="34" charset="0"/>
            </a:endParaRPr>
          </a:p>
        </p:txBody>
      </p:sp>
      <p:sp>
        <p:nvSpPr>
          <p:cNvPr id="6" name="Rectangle 27">
            <a:extLst>
              <a:ext uri="{FF2B5EF4-FFF2-40B4-BE49-F238E27FC236}">
                <a16:creationId xmlns:a16="http://schemas.microsoft.com/office/drawing/2014/main" id="{C7A3A5DA-5BBD-64D1-6DE2-E0F6859C58F2}"/>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chemeClr val="bg1">
                    <a:lumMod val="65000"/>
                  </a:schemeClr>
                </a:solidFill>
                <a:latin typeface="+mn-lt"/>
                <a:cs typeface="Arial" panose="020B0604020202020204" pitchFamily="34" charset="0"/>
              </a:rPr>
              <a:t>Public © Capgemini 2025. All rights reserved  |</a:t>
            </a:r>
          </a:p>
        </p:txBody>
      </p:sp>
      <p:sp>
        <p:nvSpPr>
          <p:cNvPr id="7" name="Rectangle 43">
            <a:extLst>
              <a:ext uri="{FF2B5EF4-FFF2-40B4-BE49-F238E27FC236}">
                <a16:creationId xmlns:a16="http://schemas.microsoft.com/office/drawing/2014/main" id="{5A64C6D2-B9B0-18AF-749A-15AAED7E4993}"/>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‹N°›</a:t>
            </a:fld>
            <a:endParaRPr lang="en-US" sz="800">
              <a:solidFill>
                <a:schemeClr val="bg1">
                  <a:lumMod val="65000"/>
                </a:schemeClr>
              </a:solidFill>
              <a:latin typeface="+mn-lt"/>
              <a:cs typeface="Arial" panose="020B0604020202020204" pitchFamily="34" charset="0"/>
            </a:endParaRPr>
          </a:p>
        </p:txBody>
      </p:sp>
    </p:spTree>
    <p:extLst>
      <p:ext uri="{BB962C8B-B14F-4D97-AF65-F5344CB8AC3E}">
        <p14:creationId xmlns:p14="http://schemas.microsoft.com/office/powerpoint/2010/main" val="2719133398"/>
      </p:ext>
    </p:extLst>
  </p:cSld>
  <p:clrMap bg1="lt1" tx1="dk1" bg2="lt2" tx2="dk2" accent1="accent1" accent2="accent2" accent3="accent3" accent4="accent4" accent5="accent5" accent6="accent6" hlink="hlink" folHlink="folHlink"/>
  <p:sldLayoutIdLst>
    <p:sldLayoutId id="2147484199" r:id="rId1"/>
    <p:sldLayoutId id="2147484177" r:id="rId2"/>
    <p:sldLayoutId id="2147484198" r:id="rId3"/>
    <p:sldLayoutId id="2147484184" r:id="rId4"/>
    <p:sldLayoutId id="2147484185" r:id="rId5"/>
    <p:sldLayoutId id="2147484186" r:id="rId6"/>
    <p:sldLayoutId id="2147484187" r:id="rId7"/>
    <p:sldLayoutId id="2147484213" r:id="rId8"/>
    <p:sldLayoutId id="2147484158" r:id="rId9"/>
    <p:sldLayoutId id="2147484165" r:id="rId10"/>
    <p:sldLayoutId id="2147484119" r:id="rId11"/>
    <p:sldLayoutId id="2147484226" r:id="rId12"/>
    <p:sldLayoutId id="2147484169" r:id="rId13"/>
    <p:sldLayoutId id="2147484179" r:id="rId14"/>
    <p:sldLayoutId id="2147484180" r:id="rId15"/>
    <p:sldLayoutId id="2147484181" r:id="rId16"/>
    <p:sldLayoutId id="2147484194" r:id="rId17"/>
    <p:sldLayoutId id="2147484159" r:id="rId18"/>
    <p:sldLayoutId id="2147484124" r:id="rId19"/>
    <p:sldLayoutId id="2147484225" r:id="rId20"/>
    <p:sldLayoutId id="2147484229" r:id="rId21"/>
    <p:sldLayoutId id="2147484125" r:id="rId22"/>
    <p:sldLayoutId id="2147484126" r:id="rId23"/>
    <p:sldLayoutId id="2147484127" r:id="rId24"/>
    <p:sldLayoutId id="2147484128" r:id="rId25"/>
    <p:sldLayoutId id="2147484129" r:id="rId26"/>
    <p:sldLayoutId id="2147484227" r:id="rId27"/>
    <p:sldLayoutId id="2147484228" r:id="rId28"/>
    <p:sldLayoutId id="2147484130" r:id="rId29"/>
    <p:sldLayoutId id="2147484131" r:id="rId30"/>
    <p:sldLayoutId id="2147484132" r:id="rId31"/>
    <p:sldLayoutId id="2147484133" r:id="rId32"/>
    <p:sldLayoutId id="2147484134" r:id="rId33"/>
    <p:sldLayoutId id="2147484135" r:id="rId34"/>
    <p:sldLayoutId id="2147484218" r:id="rId35"/>
    <p:sldLayoutId id="2147484136" r:id="rId36"/>
    <p:sldLayoutId id="2147484137" r:id="rId37"/>
    <p:sldLayoutId id="2147484138" r:id="rId38"/>
    <p:sldLayoutId id="2147484219" r:id="rId39"/>
    <p:sldLayoutId id="2147484143" r:id="rId40"/>
    <p:sldLayoutId id="2147484145" r:id="rId41"/>
    <p:sldLayoutId id="2147484197" r:id="rId42"/>
    <p:sldLayoutId id="2147484139" r:id="rId43"/>
    <p:sldLayoutId id="2147484140" r:id="rId44"/>
    <p:sldLayoutId id="2147484141" r:id="rId45"/>
    <p:sldLayoutId id="2147484142" r:id="rId46"/>
    <p:sldLayoutId id="2147484216" r:id="rId47"/>
    <p:sldLayoutId id="2147484210" r:id="rId48"/>
    <p:sldLayoutId id="2147484195" r:id="rId49"/>
    <p:sldLayoutId id="2147484144" r:id="rId50"/>
    <p:sldLayoutId id="2147484220" r:id="rId51"/>
    <p:sldLayoutId id="2147484221" r:id="rId52"/>
    <p:sldLayoutId id="2147484222" r:id="rId53"/>
    <p:sldLayoutId id="2147484223" r:id="rId54"/>
    <p:sldLayoutId id="2147484224" r:id="rId55"/>
    <p:sldLayoutId id="2147484215" r:id="rId56"/>
    <p:sldLayoutId id="2147484217" r:id="rId57"/>
    <p:sldLayoutId id="2147484156" r:id="rId58"/>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chemeClr val="tx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663" userDrawn="1">
          <p15:clr>
            <a:srgbClr val="F26B43"/>
          </p15:clr>
        </p15:guide>
        <p15:guide id="19" orient="horz" pos="4320" userDrawn="1">
          <p15:clr>
            <a:srgbClr val="F26B43"/>
          </p15:clr>
        </p15:guide>
        <p15:guide id="20" pos="257" userDrawn="1">
          <p15:clr>
            <a:srgbClr val="F26B43"/>
          </p15:clr>
        </p15:guide>
        <p15:guide id="21" pos="3840">
          <p15:clr>
            <a:srgbClr val="F26B43"/>
          </p15:clr>
        </p15:guide>
        <p15:guide id="22" pos="7423" userDrawn="1">
          <p15:clr>
            <a:srgbClr val="F26B43"/>
          </p15:clr>
        </p15:guide>
        <p15:guide id="23" orient="horz" pos="255" userDrawn="1">
          <p15:clr>
            <a:srgbClr val="F26B43"/>
          </p15:clr>
        </p15:guide>
        <p15:guide id="24" orient="horz" pos="1026">
          <p15:clr>
            <a:srgbClr val="F26B43"/>
          </p15:clr>
        </p15:guide>
        <p15:guide id="26" orient="horz" pos="4065" userDrawn="1">
          <p15:clr>
            <a:srgbClr val="F26B43"/>
          </p15:clr>
        </p15:guide>
        <p15:guide id="27" orient="horz" pos="89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4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ollama.com/" TargetMode="External"/><Relationship Id="rId1" Type="http://schemas.openxmlformats.org/officeDocument/2006/relationships/slideLayout" Target="../slideLayouts/slideLayout4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tephanecot/volcamp2025-springai-conf/" TargetMode="External"/><Relationship Id="rId2" Type="http://schemas.openxmlformats.org/officeDocument/2006/relationships/hyperlink" Target="https://start.spring.io/" TargetMode="External"/><Relationship Id="rId1" Type="http://schemas.openxmlformats.org/officeDocument/2006/relationships/slideLayout" Target="../slideLayouts/slideLayout4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tephanecot/volcamp2025-springai-conf/exemple3" TargetMode="External"/><Relationship Id="rId2" Type="http://schemas.openxmlformats.org/officeDocument/2006/relationships/hyperlink" Target="https://github.com/stephanecot/volcamp2025-springai-conf/exemple1" TargetMode="Externa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image" Target="../media/image43.png"/><Relationship Id="rId1" Type="http://schemas.openxmlformats.org/officeDocument/2006/relationships/slideLayout" Target="../slideLayouts/slideLayout4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0.png"/><Relationship Id="rId1" Type="http://schemas.openxmlformats.org/officeDocument/2006/relationships/slideLayout" Target="../slideLayouts/slideLayout4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stephanecot/volcamp2025-springai-conf/exemple2" TargetMode="Externa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jpeg"/><Relationship Id="rId1" Type="http://schemas.openxmlformats.org/officeDocument/2006/relationships/slideLayout" Target="../slideLayouts/slideLayout4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jpe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2.xml"/><Relationship Id="rId4" Type="http://schemas.openxmlformats.org/officeDocument/2006/relationships/hyperlink" Target="https://pixabay.com/en/coding-computer-computer-user-pc-1294361/"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E31C6653-581E-0C0D-14A3-9989899A13C8}"/>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B9BD83A6-3DD8-D7D9-E459-8EB16E70C7A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223792" y="1196752"/>
            <a:ext cx="8715336" cy="7220395"/>
          </a:xfrm>
          <a:prstGeom prst="rect">
            <a:avLst/>
          </a:prstGeom>
        </p:spPr>
      </p:pic>
      <p:sp>
        <p:nvSpPr>
          <p:cNvPr id="2" name="Espace réservé du texte 1">
            <a:extLst>
              <a:ext uri="{FF2B5EF4-FFF2-40B4-BE49-F238E27FC236}">
                <a16:creationId xmlns:a16="http://schemas.microsoft.com/office/drawing/2014/main" id="{796B274F-4461-8976-548C-C19FB8B67861}"/>
              </a:ext>
            </a:extLst>
          </p:cNvPr>
          <p:cNvSpPr>
            <a:spLocks noGrp="1"/>
          </p:cNvSpPr>
          <p:nvPr>
            <p:ph type="title" idx="4294967295"/>
          </p:nvPr>
        </p:nvSpPr>
        <p:spPr>
          <a:xfrm>
            <a:off x="427038" y="2777256"/>
            <a:ext cx="11356975" cy="1301895"/>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chemeClr val="bg1"/>
                </a:solidFill>
                <a:effectLst/>
                <a:uLnTx/>
                <a:uFillTx/>
                <a:latin typeface="+mj-lt"/>
                <a:ea typeface="+mn-ea"/>
                <a:cs typeface="+mn-cs"/>
              </a:rPr>
              <a:t>GenAI dans </a:t>
            </a:r>
            <a:r>
              <a:rPr kumimoji="0" lang="en-US" sz="5400" b="0" i="0" u="none" strike="noStrike" kern="1200" cap="none" spc="0" normalizeH="0" baseline="0" noProof="0" err="1">
                <a:ln>
                  <a:noFill/>
                </a:ln>
                <a:solidFill>
                  <a:schemeClr val="bg1"/>
                </a:solidFill>
                <a:effectLst/>
                <a:uLnTx/>
                <a:uFillTx/>
                <a:latin typeface="+mj-lt"/>
                <a:ea typeface="+mn-ea"/>
                <a:cs typeface="+mn-cs"/>
              </a:rPr>
              <a:t>votre</a:t>
            </a:r>
            <a:r>
              <a:rPr kumimoji="0" lang="en-US" sz="5400" b="0" i="0" u="none" strike="noStrike" kern="1200" cap="none" spc="0" normalizeH="0" baseline="0" noProof="0">
                <a:ln>
                  <a:noFill/>
                </a:ln>
                <a:solidFill>
                  <a:schemeClr val="bg1"/>
                </a:solidFill>
                <a:effectLst/>
                <a:uLnTx/>
                <a:uFillTx/>
                <a:latin typeface="+mj-lt"/>
                <a:ea typeface="+mn-ea"/>
                <a:cs typeface="+mn-cs"/>
              </a:rPr>
              <a:t> backend</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i="1" u="none" strike="noStrike" kern="1200" cap="none" spc="0" normalizeH="0" baseline="0" noProof="0">
                <a:ln>
                  <a:noFill/>
                </a:ln>
                <a:solidFill>
                  <a:schemeClr val="bg1"/>
                </a:solidFill>
                <a:effectLst/>
                <a:uLnTx/>
                <a:uFillTx/>
                <a:latin typeface="Ubuntu Light" panose="020B0304030602030204" pitchFamily="34" charset="0"/>
                <a:ea typeface="+mn-ea"/>
                <a:cs typeface="+mn-cs"/>
              </a:rPr>
              <a:t>Simple et sans </a:t>
            </a:r>
            <a:r>
              <a:rPr kumimoji="0" lang="en-US" sz="4000" i="1" u="none" strike="noStrike" kern="1200" cap="none" spc="0" normalizeH="0" baseline="0" noProof="0" err="1">
                <a:ln>
                  <a:noFill/>
                </a:ln>
                <a:solidFill>
                  <a:schemeClr val="bg1"/>
                </a:solidFill>
                <a:effectLst/>
                <a:uLnTx/>
                <a:uFillTx/>
                <a:latin typeface="Ubuntu Light" panose="020B0304030602030204" pitchFamily="34" charset="0"/>
                <a:ea typeface="+mn-ea"/>
                <a:cs typeface="+mn-cs"/>
              </a:rPr>
              <a:t>prise</a:t>
            </a:r>
            <a:r>
              <a:rPr kumimoji="0" lang="en-US" sz="4000" i="1" u="none" strike="noStrike" kern="1200" cap="none" spc="0" normalizeH="0" baseline="0" noProof="0">
                <a:ln>
                  <a:noFill/>
                </a:ln>
                <a:solidFill>
                  <a:schemeClr val="bg1"/>
                </a:solidFill>
                <a:effectLst/>
                <a:uLnTx/>
                <a:uFillTx/>
                <a:latin typeface="Ubuntu Light" panose="020B0304030602030204" pitchFamily="34" charset="0"/>
                <a:ea typeface="+mn-ea"/>
                <a:cs typeface="+mn-cs"/>
              </a:rPr>
              <a:t> de tête avec Spring AI et MCP</a:t>
            </a:r>
            <a:endParaRPr kumimoji="0" lang="en-US" sz="8000" i="1" u="none" strike="noStrike" kern="1200" cap="none" spc="0" normalizeH="0" baseline="0" noProof="0">
              <a:ln>
                <a:noFill/>
              </a:ln>
              <a:solidFill>
                <a:schemeClr val="bg1"/>
              </a:solidFill>
              <a:effectLst/>
              <a:uLnTx/>
              <a:uFillTx/>
              <a:latin typeface="Ubuntu Light" panose="020B0304030602030204" pitchFamily="34" charset="0"/>
              <a:ea typeface="+mn-ea"/>
              <a:cs typeface="+mn-cs"/>
            </a:endParaRPr>
          </a:p>
        </p:txBody>
      </p:sp>
      <p:sp>
        <p:nvSpPr>
          <p:cNvPr id="5" name="ZoneTexte 4">
            <a:extLst>
              <a:ext uri="{FF2B5EF4-FFF2-40B4-BE49-F238E27FC236}">
                <a16:creationId xmlns:a16="http://schemas.microsoft.com/office/drawing/2014/main" id="{D0E69DFB-7011-3D53-AF42-37079E42D24D}"/>
              </a:ext>
            </a:extLst>
          </p:cNvPr>
          <p:cNvSpPr txBox="1"/>
          <p:nvPr/>
        </p:nvSpPr>
        <p:spPr>
          <a:xfrm>
            <a:off x="290800" y="6485714"/>
            <a:ext cx="2259250" cy="309958"/>
          </a:xfrm>
          <a:prstGeom prst="rect">
            <a:avLst/>
          </a:prstGeom>
          <a:noFill/>
        </p:spPr>
        <p:txBody>
          <a:bodyPr vert="horz" wrap="none" lIns="90000" tIns="46800" rIns="90000" bIns="46800" rtlCol="0" anchor="ctr">
            <a:spAutoFit/>
          </a:bodyPr>
          <a:lstStyle/>
          <a:p>
            <a:pPr algn="l">
              <a:spcBef>
                <a:spcPct val="0"/>
              </a:spcBef>
            </a:pPr>
            <a:r>
              <a:rPr lang="fr-FR" sz="1400">
                <a:solidFill>
                  <a:schemeClr val="bg1"/>
                </a:solidFill>
              </a:rPr>
              <a:t>Version: 1.0.0 – sept 2025</a:t>
            </a:r>
          </a:p>
        </p:txBody>
      </p:sp>
    </p:spTree>
    <p:extLst>
      <p:ext uri="{BB962C8B-B14F-4D97-AF65-F5344CB8AC3E}">
        <p14:creationId xmlns:p14="http://schemas.microsoft.com/office/powerpoint/2010/main" val="808262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9B9A80FE-AC85-4BC3-F3B5-043E268EBF7F}"/>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3151D23F-5CD4-E324-2D47-744429F3161F}"/>
              </a:ext>
            </a:extLst>
          </p:cNvPr>
          <p:cNvSpPr>
            <a:spLocks noGrp="1"/>
          </p:cNvSpPr>
          <p:nvPr>
            <p:ph type="title"/>
          </p:nvPr>
        </p:nvSpPr>
        <p:spPr/>
        <p:txBody>
          <a:bodyPr/>
          <a:lstStyle/>
          <a:p>
            <a:r>
              <a:rPr lang="en-US"/>
              <a:t>LLM &amp; IA generative</a:t>
            </a:r>
          </a:p>
        </p:txBody>
      </p:sp>
      <p:sp>
        <p:nvSpPr>
          <p:cNvPr id="2" name="Espace réservé du texte 1">
            <a:extLst>
              <a:ext uri="{FF2B5EF4-FFF2-40B4-BE49-F238E27FC236}">
                <a16:creationId xmlns:a16="http://schemas.microsoft.com/office/drawing/2014/main" id="{BAFE4943-7BA9-9E60-AEDD-45E7DEA43F52}"/>
              </a:ext>
            </a:extLst>
          </p:cNvPr>
          <p:cNvSpPr>
            <a:spLocks noGrp="1"/>
          </p:cNvSpPr>
          <p:nvPr>
            <p:ph type="body" sz="quarter" idx="15"/>
          </p:nvPr>
        </p:nvSpPr>
        <p:spPr>
          <a:xfrm>
            <a:off x="407988" y="1341374"/>
            <a:ext cx="11369042" cy="246221"/>
          </a:xfrm>
        </p:spPr>
        <p:txBody>
          <a:bodyPr/>
          <a:lstStyle/>
          <a:p>
            <a:r>
              <a:rPr lang="en-US"/>
              <a:t>LES PRINCIPAUX LLM (à </a:t>
            </a:r>
            <a:r>
              <a:rPr lang="en-US" err="1"/>
              <a:t>l’été</a:t>
            </a:r>
            <a:r>
              <a:rPr lang="en-US"/>
              <a:t> 2025)</a:t>
            </a:r>
          </a:p>
        </p:txBody>
      </p:sp>
      <p:sp>
        <p:nvSpPr>
          <p:cNvPr id="6" name="Espace réservé du texte 2">
            <a:extLst>
              <a:ext uri="{FF2B5EF4-FFF2-40B4-BE49-F238E27FC236}">
                <a16:creationId xmlns:a16="http://schemas.microsoft.com/office/drawing/2014/main" id="{B4C70B5E-1402-82BD-6272-C3D8FAF7D9F6}"/>
              </a:ext>
            </a:extLst>
          </p:cNvPr>
          <p:cNvSpPr txBox="1">
            <a:spLocks/>
          </p:cNvSpPr>
          <p:nvPr/>
        </p:nvSpPr>
        <p:spPr>
          <a:xfrm>
            <a:off x="395168" y="1916832"/>
            <a:ext cx="11369042" cy="72477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pic>
        <p:nvPicPr>
          <p:cNvPr id="7" name="Picture 6" descr="Comment utiliser DeepSeek efficacement ? | reglo.ai">
            <a:extLst>
              <a:ext uri="{FF2B5EF4-FFF2-40B4-BE49-F238E27FC236}">
                <a16:creationId xmlns:a16="http://schemas.microsoft.com/office/drawing/2014/main" id="{1AEAF5EA-F8E9-A2AC-16EC-7957F04212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67" t="19147" r="10447" b="28621"/>
          <a:stretch>
            <a:fillRect/>
          </a:stretch>
        </p:blipFill>
        <p:spPr bwMode="auto">
          <a:xfrm>
            <a:off x="9686898" y="2265182"/>
            <a:ext cx="1731836" cy="618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8" descr="Qu'est-ce que Mistral AI ?">
            <a:extLst>
              <a:ext uri="{FF2B5EF4-FFF2-40B4-BE49-F238E27FC236}">
                <a16:creationId xmlns:a16="http://schemas.microsoft.com/office/drawing/2014/main" id="{93E1B2C7-D2AC-1561-B4B5-505A43B351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31" t="22497" r="19668" b="26886"/>
          <a:stretch>
            <a:fillRect/>
          </a:stretch>
        </p:blipFill>
        <p:spPr bwMode="auto">
          <a:xfrm>
            <a:off x="7779817" y="2309946"/>
            <a:ext cx="1300936" cy="557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descr="What Is OpenAI? Here's Everything a Marketer Needs to Know">
            <a:extLst>
              <a:ext uri="{FF2B5EF4-FFF2-40B4-BE49-F238E27FC236}">
                <a16:creationId xmlns:a16="http://schemas.microsoft.com/office/drawing/2014/main" id="{B32CDCB9-341D-5758-A9F4-FB362D3795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83" t="29533" r="17503" b="29381"/>
          <a:stretch>
            <a:fillRect/>
          </a:stretch>
        </p:blipFill>
        <p:spPr bwMode="auto">
          <a:xfrm>
            <a:off x="403152" y="2246069"/>
            <a:ext cx="1811929" cy="724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8" name="Picture 6" descr="Anthropic, société de sécurité et de recherche en IA, a réalisé une levée  de fonds de">
            <a:extLst>
              <a:ext uri="{FF2B5EF4-FFF2-40B4-BE49-F238E27FC236}">
                <a16:creationId xmlns:a16="http://schemas.microsoft.com/office/drawing/2014/main" id="{81884DB3-8379-833B-09AE-A2CD0C3CF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927" y="2251746"/>
            <a:ext cx="1344563" cy="743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80" name="Picture 8" descr="Facebook devient Meta pour refléter sa vision du futur">
            <a:extLst>
              <a:ext uri="{FF2B5EF4-FFF2-40B4-BE49-F238E27FC236}">
                <a16:creationId xmlns:a16="http://schemas.microsoft.com/office/drawing/2014/main" id="{2E1AF1A9-87A6-A263-9597-C3741D1D2B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74" t="32965" r="58658" b="39700"/>
          <a:stretch>
            <a:fillRect/>
          </a:stretch>
        </p:blipFill>
        <p:spPr bwMode="auto">
          <a:xfrm>
            <a:off x="4524701" y="2262775"/>
            <a:ext cx="1114018" cy="830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699AEA88-72DD-310A-CABA-6E0CD621C99F}"/>
              </a:ext>
            </a:extLst>
          </p:cNvPr>
          <p:cNvCxnSpPr/>
          <p:nvPr/>
        </p:nvCxnSpPr>
        <p:spPr>
          <a:xfrm>
            <a:off x="2423592" y="2219839"/>
            <a:ext cx="0" cy="2126745"/>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E1E5D753-3690-5051-5A81-52C96AFB6B25}"/>
              </a:ext>
            </a:extLst>
          </p:cNvPr>
          <p:cNvCxnSpPr/>
          <p:nvPr/>
        </p:nvCxnSpPr>
        <p:spPr>
          <a:xfrm>
            <a:off x="4295800" y="2219839"/>
            <a:ext cx="0" cy="2126745"/>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AFC2425-60F1-BA05-C55D-889C5BDF555F}"/>
              </a:ext>
            </a:extLst>
          </p:cNvPr>
          <p:cNvCxnSpPr/>
          <p:nvPr/>
        </p:nvCxnSpPr>
        <p:spPr>
          <a:xfrm>
            <a:off x="5879976" y="2219838"/>
            <a:ext cx="0" cy="2126745"/>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6" name="Picture 14" descr="L'évolution du logo de Google - Stampaprint Blog FR">
            <a:extLst>
              <a:ext uri="{FF2B5EF4-FFF2-40B4-BE49-F238E27FC236}">
                <a16:creationId xmlns:a16="http://schemas.microsoft.com/office/drawing/2014/main" id="{26F8241F-AA7F-684C-7212-44A40DA06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824" r="25808"/>
          <a:stretch>
            <a:fillRect/>
          </a:stretch>
        </p:blipFill>
        <p:spPr bwMode="auto">
          <a:xfrm>
            <a:off x="6350988" y="2246069"/>
            <a:ext cx="785747" cy="847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7" name="Connecteur droit 16">
            <a:extLst>
              <a:ext uri="{FF2B5EF4-FFF2-40B4-BE49-F238E27FC236}">
                <a16:creationId xmlns:a16="http://schemas.microsoft.com/office/drawing/2014/main" id="{B012CE11-9BA2-C5E1-9A79-3D5212EFFEE5}"/>
              </a:ext>
            </a:extLst>
          </p:cNvPr>
          <p:cNvCxnSpPr/>
          <p:nvPr/>
        </p:nvCxnSpPr>
        <p:spPr>
          <a:xfrm>
            <a:off x="7536160" y="2246069"/>
            <a:ext cx="0" cy="2126745"/>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11AAD134-ADBB-6822-CA7B-E784D1805E6C}"/>
              </a:ext>
            </a:extLst>
          </p:cNvPr>
          <p:cNvCxnSpPr/>
          <p:nvPr/>
        </p:nvCxnSpPr>
        <p:spPr>
          <a:xfrm>
            <a:off x="9408368" y="2234132"/>
            <a:ext cx="0" cy="2126745"/>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AF8A6003-B42A-3168-8731-31E8E3495674}"/>
              </a:ext>
            </a:extLst>
          </p:cNvPr>
          <p:cNvSpPr txBox="1"/>
          <p:nvPr/>
        </p:nvSpPr>
        <p:spPr>
          <a:xfrm>
            <a:off x="374068" y="3201719"/>
            <a:ext cx="1429538" cy="740845"/>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GPT 5</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GPT 4.x</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GPT o3</a:t>
            </a:r>
          </a:p>
        </p:txBody>
      </p:sp>
      <p:sp>
        <p:nvSpPr>
          <p:cNvPr id="20" name="ZoneTexte 19">
            <a:extLst>
              <a:ext uri="{FF2B5EF4-FFF2-40B4-BE49-F238E27FC236}">
                <a16:creationId xmlns:a16="http://schemas.microsoft.com/office/drawing/2014/main" id="{82E217D0-0295-0968-6368-D766F0FF4A11}"/>
              </a:ext>
            </a:extLst>
          </p:cNvPr>
          <p:cNvSpPr txBox="1"/>
          <p:nvPr/>
        </p:nvSpPr>
        <p:spPr>
          <a:xfrm>
            <a:off x="4399958" y="3300078"/>
            <a:ext cx="1461267" cy="309958"/>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LLAMA 4</a:t>
            </a:r>
          </a:p>
        </p:txBody>
      </p:sp>
      <p:sp>
        <p:nvSpPr>
          <p:cNvPr id="21" name="ZoneTexte 20">
            <a:extLst>
              <a:ext uri="{FF2B5EF4-FFF2-40B4-BE49-F238E27FC236}">
                <a16:creationId xmlns:a16="http://schemas.microsoft.com/office/drawing/2014/main" id="{1E6102C1-ECAE-294E-D8BF-BA3F0893A17D}"/>
              </a:ext>
            </a:extLst>
          </p:cNvPr>
          <p:cNvSpPr txBox="1"/>
          <p:nvPr/>
        </p:nvSpPr>
        <p:spPr>
          <a:xfrm>
            <a:off x="5965382" y="3289236"/>
            <a:ext cx="1695837" cy="525401"/>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Gemini pro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Gemini flash</a:t>
            </a:r>
          </a:p>
        </p:txBody>
      </p:sp>
      <p:sp>
        <p:nvSpPr>
          <p:cNvPr id="22" name="ZoneTexte 21">
            <a:extLst>
              <a:ext uri="{FF2B5EF4-FFF2-40B4-BE49-F238E27FC236}">
                <a16:creationId xmlns:a16="http://schemas.microsoft.com/office/drawing/2014/main" id="{71EB96DD-9EDA-3F9F-F08B-6D21F51ED994}"/>
              </a:ext>
            </a:extLst>
          </p:cNvPr>
          <p:cNvSpPr txBox="1"/>
          <p:nvPr/>
        </p:nvSpPr>
        <p:spPr>
          <a:xfrm>
            <a:off x="2527750" y="3270369"/>
            <a:ext cx="1762766" cy="740845"/>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Claude 4</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Claude 3 Opus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Claude 3 Sonnet</a:t>
            </a:r>
          </a:p>
        </p:txBody>
      </p:sp>
      <p:sp>
        <p:nvSpPr>
          <p:cNvPr id="23" name="ZoneTexte 22">
            <a:extLst>
              <a:ext uri="{FF2B5EF4-FFF2-40B4-BE49-F238E27FC236}">
                <a16:creationId xmlns:a16="http://schemas.microsoft.com/office/drawing/2014/main" id="{C4D90788-CC40-0FD4-553E-432527209BCD}"/>
              </a:ext>
            </a:extLst>
          </p:cNvPr>
          <p:cNvSpPr txBox="1"/>
          <p:nvPr/>
        </p:nvSpPr>
        <p:spPr>
          <a:xfrm>
            <a:off x="7621565" y="3297526"/>
            <a:ext cx="1695837" cy="956288"/>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Mistral </a:t>
            </a:r>
            <a:r>
              <a:rPr kumimoji="0" lang="fr-FR" sz="1400" b="0" i="0" u="none" strike="noStrike" kern="1200" cap="none" spc="0" normalizeH="0" baseline="0" noProof="0" err="1">
                <a:ln>
                  <a:noFill/>
                </a:ln>
                <a:solidFill>
                  <a:srgbClr val="B9B9B9"/>
                </a:solidFill>
                <a:effectLst/>
                <a:uLnTx/>
                <a:uFillTx/>
                <a:latin typeface="Ubuntu"/>
                <a:ea typeface="+mn-ea"/>
                <a:cs typeface="+mn-cs"/>
              </a:rPr>
              <a:t>small</a:t>
            </a:r>
            <a:endParaRPr kumimoji="0" lang="fr-FR" sz="1400" b="0" i="0" u="none" strike="noStrike" kern="1200" cap="none" spc="0" normalizeH="0" baseline="0" noProof="0">
              <a:ln>
                <a:noFill/>
              </a:ln>
              <a:solidFill>
                <a:srgbClr val="B9B9B9"/>
              </a:solidFill>
              <a:effectLst/>
              <a:uLnTx/>
              <a:uFillTx/>
              <a:latin typeface="Ubuntu"/>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Mistral medium</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Mistral large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err="1">
                <a:ln>
                  <a:noFill/>
                </a:ln>
                <a:solidFill>
                  <a:srgbClr val="B9B9B9"/>
                </a:solidFill>
                <a:effectLst/>
                <a:uLnTx/>
                <a:uFillTx/>
                <a:latin typeface="Ubuntu"/>
                <a:ea typeface="+mn-ea"/>
                <a:cs typeface="+mn-cs"/>
              </a:rPr>
              <a:t>Codestral</a:t>
            </a:r>
            <a:endParaRPr kumimoji="0" lang="fr-FR" sz="1400" b="0" i="0" u="none" strike="noStrike" kern="1200" cap="none" spc="0" normalizeH="0" baseline="0" noProof="0">
              <a:ln>
                <a:noFill/>
              </a:ln>
              <a:solidFill>
                <a:srgbClr val="B9B9B9"/>
              </a:solidFill>
              <a:effectLst/>
              <a:uLnTx/>
              <a:uFillTx/>
              <a:latin typeface="Ubuntu"/>
              <a:ea typeface="+mn-ea"/>
              <a:cs typeface="+mn-cs"/>
            </a:endParaRPr>
          </a:p>
        </p:txBody>
      </p:sp>
      <p:sp>
        <p:nvSpPr>
          <p:cNvPr id="24" name="ZoneTexte 23">
            <a:extLst>
              <a:ext uri="{FF2B5EF4-FFF2-40B4-BE49-F238E27FC236}">
                <a16:creationId xmlns:a16="http://schemas.microsoft.com/office/drawing/2014/main" id="{CD287821-C987-5AE0-A95B-5C66244502D8}"/>
              </a:ext>
            </a:extLst>
          </p:cNvPr>
          <p:cNvSpPr txBox="1"/>
          <p:nvPr/>
        </p:nvSpPr>
        <p:spPr>
          <a:xfrm>
            <a:off x="9674629" y="3309441"/>
            <a:ext cx="1695837" cy="309958"/>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B9B9B9"/>
                </a:solidFill>
                <a:effectLst/>
                <a:uLnTx/>
                <a:uFillTx/>
                <a:latin typeface="Ubuntu"/>
                <a:ea typeface="+mn-ea"/>
                <a:cs typeface="+mn-cs"/>
              </a:rPr>
              <a:t>R1</a:t>
            </a:r>
          </a:p>
        </p:txBody>
      </p:sp>
      <p:cxnSp>
        <p:nvCxnSpPr>
          <p:cNvPr id="25" name="Connecteur droit 24">
            <a:extLst>
              <a:ext uri="{FF2B5EF4-FFF2-40B4-BE49-F238E27FC236}">
                <a16:creationId xmlns:a16="http://schemas.microsoft.com/office/drawing/2014/main" id="{88A0E7C2-EDC8-A7AC-7626-832BBAD138BC}"/>
              </a:ext>
            </a:extLst>
          </p:cNvPr>
          <p:cNvCxnSpPr/>
          <p:nvPr/>
        </p:nvCxnSpPr>
        <p:spPr>
          <a:xfrm>
            <a:off x="11712624" y="2206997"/>
            <a:ext cx="0" cy="2126745"/>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247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6C11EE79-03D8-C00F-96C2-45A36527CCDD}"/>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D9591FAF-44B3-0054-C7A0-DCA35331F184}"/>
              </a:ext>
            </a:extLst>
          </p:cNvPr>
          <p:cNvSpPr>
            <a:spLocks noGrp="1"/>
          </p:cNvSpPr>
          <p:nvPr>
            <p:ph type="title"/>
          </p:nvPr>
        </p:nvSpPr>
        <p:spPr/>
        <p:txBody>
          <a:bodyPr/>
          <a:lstStyle/>
          <a:p>
            <a:r>
              <a:rPr lang="en-US"/>
              <a:t>LLM &amp; IA generative</a:t>
            </a:r>
          </a:p>
        </p:txBody>
      </p:sp>
      <p:sp>
        <p:nvSpPr>
          <p:cNvPr id="2" name="Espace réservé du texte 1">
            <a:extLst>
              <a:ext uri="{FF2B5EF4-FFF2-40B4-BE49-F238E27FC236}">
                <a16:creationId xmlns:a16="http://schemas.microsoft.com/office/drawing/2014/main" id="{5C679FAF-6164-C0B2-2EAA-E29901F3BB46}"/>
              </a:ext>
            </a:extLst>
          </p:cNvPr>
          <p:cNvSpPr>
            <a:spLocks noGrp="1"/>
          </p:cNvSpPr>
          <p:nvPr>
            <p:ph type="body" sz="quarter" idx="15"/>
          </p:nvPr>
        </p:nvSpPr>
        <p:spPr>
          <a:xfrm>
            <a:off x="407988" y="1341374"/>
            <a:ext cx="11369042" cy="246221"/>
          </a:xfrm>
        </p:spPr>
        <p:txBody>
          <a:bodyPr/>
          <a:lstStyle/>
          <a:p>
            <a:r>
              <a:rPr lang="en-US"/>
              <a:t>EVOLUTION EN CHIFFRES (</a:t>
            </a:r>
            <a:r>
              <a:rPr lang="en-US" err="1"/>
              <a:t>Ici</a:t>
            </a:r>
            <a:r>
              <a:rPr lang="en-US"/>
              <a:t>, pour ChatGPT)</a:t>
            </a:r>
          </a:p>
        </p:txBody>
      </p:sp>
      <p:sp>
        <p:nvSpPr>
          <p:cNvPr id="6" name="Espace réservé du texte 2">
            <a:extLst>
              <a:ext uri="{FF2B5EF4-FFF2-40B4-BE49-F238E27FC236}">
                <a16:creationId xmlns:a16="http://schemas.microsoft.com/office/drawing/2014/main" id="{1CEC2FBA-0936-DFF1-7B87-6463B0977EB5}"/>
              </a:ext>
            </a:extLst>
          </p:cNvPr>
          <p:cNvSpPr txBox="1">
            <a:spLocks/>
          </p:cNvSpPr>
          <p:nvPr/>
        </p:nvSpPr>
        <p:spPr>
          <a:xfrm>
            <a:off x="119336" y="1916832"/>
            <a:ext cx="11369042" cy="72477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 name="Rectangle 4">
            <a:extLst>
              <a:ext uri="{FF2B5EF4-FFF2-40B4-BE49-F238E27FC236}">
                <a16:creationId xmlns:a16="http://schemas.microsoft.com/office/drawing/2014/main" id="{09053296-8C2F-A5DF-49CE-1E4CA57A0502}"/>
              </a:ext>
            </a:extLst>
          </p:cNvPr>
          <p:cNvSpPr/>
          <p:nvPr/>
        </p:nvSpPr>
        <p:spPr>
          <a:xfrm>
            <a:off x="1407492" y="3045689"/>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CHATGPT 1</a:t>
            </a:r>
          </a:p>
        </p:txBody>
      </p:sp>
      <p:sp>
        <p:nvSpPr>
          <p:cNvPr id="7" name="Rectangle 6">
            <a:extLst>
              <a:ext uri="{FF2B5EF4-FFF2-40B4-BE49-F238E27FC236}">
                <a16:creationId xmlns:a16="http://schemas.microsoft.com/office/drawing/2014/main" id="{6AB83BE6-075D-C163-DF15-E86CBEFA99F8}"/>
              </a:ext>
            </a:extLst>
          </p:cNvPr>
          <p:cNvSpPr/>
          <p:nvPr/>
        </p:nvSpPr>
        <p:spPr>
          <a:xfrm>
            <a:off x="1397021" y="2132484"/>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2018</a:t>
            </a:r>
          </a:p>
        </p:txBody>
      </p:sp>
      <p:sp>
        <p:nvSpPr>
          <p:cNvPr id="8" name="Rectangle 7">
            <a:extLst>
              <a:ext uri="{FF2B5EF4-FFF2-40B4-BE49-F238E27FC236}">
                <a16:creationId xmlns:a16="http://schemas.microsoft.com/office/drawing/2014/main" id="{43313A8B-88BB-8C16-ED9A-B1D5F418826C}"/>
              </a:ext>
            </a:extLst>
          </p:cNvPr>
          <p:cNvSpPr/>
          <p:nvPr/>
        </p:nvSpPr>
        <p:spPr>
          <a:xfrm>
            <a:off x="1412283" y="3957424"/>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117m</a:t>
            </a:r>
          </a:p>
        </p:txBody>
      </p:sp>
      <p:sp>
        <p:nvSpPr>
          <p:cNvPr id="9" name="Rectangle 8">
            <a:extLst>
              <a:ext uri="{FF2B5EF4-FFF2-40B4-BE49-F238E27FC236}">
                <a16:creationId xmlns:a16="http://schemas.microsoft.com/office/drawing/2014/main" id="{055212C1-85D7-C735-F269-67B1B62CEA6F}"/>
              </a:ext>
            </a:extLst>
          </p:cNvPr>
          <p:cNvSpPr/>
          <p:nvPr/>
        </p:nvSpPr>
        <p:spPr>
          <a:xfrm>
            <a:off x="251634" y="3957745"/>
            <a:ext cx="1080119" cy="765977"/>
          </a:xfrm>
          <a:prstGeom prst="rect">
            <a:avLst/>
          </a:prstGeom>
          <a:solidFill>
            <a:srgbClr val="0E80A4"/>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Ubuntu"/>
                <a:ea typeface="+mn-ea"/>
                <a:cs typeface="+mn-cs"/>
              </a:rPr>
              <a:t>Paramètres</a:t>
            </a:r>
            <a:endParaRPr kumimoji="0" lang="fr-FR" sz="1400" b="0" i="0" u="none" strike="noStrike" kern="1200" cap="none" spc="0" normalizeH="0" baseline="0" noProof="0">
              <a:ln>
                <a:noFill/>
              </a:ln>
              <a:solidFill>
                <a:srgbClr val="FFFFFF"/>
              </a:solidFill>
              <a:effectLst/>
              <a:uLnTx/>
              <a:uFillTx/>
              <a:latin typeface="Ubuntu"/>
              <a:ea typeface="+mn-ea"/>
              <a:cs typeface="+mn-cs"/>
            </a:endParaRPr>
          </a:p>
        </p:txBody>
      </p:sp>
      <p:sp>
        <p:nvSpPr>
          <p:cNvPr id="10" name="Rectangle 9">
            <a:extLst>
              <a:ext uri="{FF2B5EF4-FFF2-40B4-BE49-F238E27FC236}">
                <a16:creationId xmlns:a16="http://schemas.microsoft.com/office/drawing/2014/main" id="{81208548-83EB-E224-3542-0481B9618FD9}"/>
              </a:ext>
            </a:extLst>
          </p:cNvPr>
          <p:cNvSpPr/>
          <p:nvPr/>
        </p:nvSpPr>
        <p:spPr>
          <a:xfrm>
            <a:off x="251634" y="4869158"/>
            <a:ext cx="1080119" cy="765977"/>
          </a:xfrm>
          <a:prstGeom prst="rect">
            <a:avLst/>
          </a:prstGeom>
          <a:solidFill>
            <a:srgbClr val="0E80A4"/>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Ubuntu"/>
                <a:ea typeface="+mn-ea"/>
                <a:cs typeface="+mn-cs"/>
              </a:rPr>
              <a:t>Contexte</a:t>
            </a:r>
            <a:endParaRPr kumimoji="0" lang="fr-FR" sz="1400" b="0" i="0" u="none" strike="noStrike" kern="1200" cap="none" spc="0" normalizeH="0" baseline="0" noProof="0">
              <a:ln>
                <a:noFill/>
              </a:ln>
              <a:solidFill>
                <a:srgbClr val="FFFFFF"/>
              </a:solidFill>
              <a:effectLst/>
              <a:uLnTx/>
              <a:uFillTx/>
              <a:latin typeface="Ubuntu"/>
              <a:ea typeface="+mn-ea"/>
              <a:cs typeface="+mn-cs"/>
            </a:endParaRPr>
          </a:p>
        </p:txBody>
      </p:sp>
      <p:sp>
        <p:nvSpPr>
          <p:cNvPr id="11" name="Rectangle 10">
            <a:extLst>
              <a:ext uri="{FF2B5EF4-FFF2-40B4-BE49-F238E27FC236}">
                <a16:creationId xmlns:a16="http://schemas.microsoft.com/office/drawing/2014/main" id="{A90AA3E1-CD76-4128-F4EE-9BD45E3CE8EE}"/>
              </a:ext>
            </a:extLst>
          </p:cNvPr>
          <p:cNvSpPr/>
          <p:nvPr/>
        </p:nvSpPr>
        <p:spPr>
          <a:xfrm>
            <a:off x="1414221" y="4869159"/>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512</a:t>
            </a:r>
          </a:p>
        </p:txBody>
      </p:sp>
      <p:sp>
        <p:nvSpPr>
          <p:cNvPr id="12" name="Rectangle 11">
            <a:extLst>
              <a:ext uri="{FF2B5EF4-FFF2-40B4-BE49-F238E27FC236}">
                <a16:creationId xmlns:a16="http://schemas.microsoft.com/office/drawing/2014/main" id="{D530C321-78F9-0410-06AF-E4BFBEF9C9DE}"/>
              </a:ext>
            </a:extLst>
          </p:cNvPr>
          <p:cNvSpPr/>
          <p:nvPr/>
        </p:nvSpPr>
        <p:spPr>
          <a:xfrm>
            <a:off x="3218141" y="3046011"/>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CHATGPT 2</a:t>
            </a:r>
          </a:p>
        </p:txBody>
      </p:sp>
      <p:sp>
        <p:nvSpPr>
          <p:cNvPr id="13" name="Rectangle 12">
            <a:extLst>
              <a:ext uri="{FF2B5EF4-FFF2-40B4-BE49-F238E27FC236}">
                <a16:creationId xmlns:a16="http://schemas.microsoft.com/office/drawing/2014/main" id="{4C5DB0E9-17DD-BF67-6465-BCAFD3966ED2}"/>
              </a:ext>
            </a:extLst>
          </p:cNvPr>
          <p:cNvSpPr/>
          <p:nvPr/>
        </p:nvSpPr>
        <p:spPr>
          <a:xfrm>
            <a:off x="3218141" y="2134276"/>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2019</a:t>
            </a:r>
          </a:p>
        </p:txBody>
      </p:sp>
      <p:sp>
        <p:nvSpPr>
          <p:cNvPr id="14" name="Rectangle 13">
            <a:extLst>
              <a:ext uri="{FF2B5EF4-FFF2-40B4-BE49-F238E27FC236}">
                <a16:creationId xmlns:a16="http://schemas.microsoft.com/office/drawing/2014/main" id="{D29BCD37-14B7-DB7A-97F1-6D03F9924BFD}"/>
              </a:ext>
            </a:extLst>
          </p:cNvPr>
          <p:cNvSpPr/>
          <p:nvPr/>
        </p:nvSpPr>
        <p:spPr>
          <a:xfrm>
            <a:off x="3218141" y="3957746"/>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1.5B</a:t>
            </a:r>
          </a:p>
        </p:txBody>
      </p:sp>
      <p:sp>
        <p:nvSpPr>
          <p:cNvPr id="15" name="Rectangle 14">
            <a:extLst>
              <a:ext uri="{FF2B5EF4-FFF2-40B4-BE49-F238E27FC236}">
                <a16:creationId xmlns:a16="http://schemas.microsoft.com/office/drawing/2014/main" id="{C713551B-D887-9721-C2F6-69CC3B9328BA}"/>
              </a:ext>
            </a:extLst>
          </p:cNvPr>
          <p:cNvSpPr/>
          <p:nvPr/>
        </p:nvSpPr>
        <p:spPr>
          <a:xfrm>
            <a:off x="3204681" y="4869159"/>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1024</a:t>
            </a:r>
          </a:p>
        </p:txBody>
      </p:sp>
      <p:sp>
        <p:nvSpPr>
          <p:cNvPr id="16" name="Rectangle 15">
            <a:extLst>
              <a:ext uri="{FF2B5EF4-FFF2-40B4-BE49-F238E27FC236}">
                <a16:creationId xmlns:a16="http://schemas.microsoft.com/office/drawing/2014/main" id="{71BB3D48-107E-FEFB-4D32-22EB094FD450}"/>
              </a:ext>
            </a:extLst>
          </p:cNvPr>
          <p:cNvSpPr/>
          <p:nvPr/>
        </p:nvSpPr>
        <p:spPr>
          <a:xfrm>
            <a:off x="5008601" y="3046011"/>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CHATGPT 3</a:t>
            </a:r>
          </a:p>
        </p:txBody>
      </p:sp>
      <p:sp>
        <p:nvSpPr>
          <p:cNvPr id="17" name="Rectangle 16">
            <a:extLst>
              <a:ext uri="{FF2B5EF4-FFF2-40B4-BE49-F238E27FC236}">
                <a16:creationId xmlns:a16="http://schemas.microsoft.com/office/drawing/2014/main" id="{135BC162-E22D-7E1B-F0E9-3EE43C314924}"/>
              </a:ext>
            </a:extLst>
          </p:cNvPr>
          <p:cNvSpPr/>
          <p:nvPr/>
        </p:nvSpPr>
        <p:spPr>
          <a:xfrm>
            <a:off x="5008601" y="2134276"/>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2020</a:t>
            </a:r>
          </a:p>
        </p:txBody>
      </p:sp>
      <p:sp>
        <p:nvSpPr>
          <p:cNvPr id="18" name="Rectangle 17">
            <a:extLst>
              <a:ext uri="{FF2B5EF4-FFF2-40B4-BE49-F238E27FC236}">
                <a16:creationId xmlns:a16="http://schemas.microsoft.com/office/drawing/2014/main" id="{66D485EF-B0D8-E8CC-E775-4C70E6A37117}"/>
              </a:ext>
            </a:extLst>
          </p:cNvPr>
          <p:cNvSpPr/>
          <p:nvPr/>
        </p:nvSpPr>
        <p:spPr>
          <a:xfrm>
            <a:off x="5008601" y="3957746"/>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175B</a:t>
            </a:r>
          </a:p>
        </p:txBody>
      </p:sp>
      <p:sp>
        <p:nvSpPr>
          <p:cNvPr id="19" name="Rectangle 18">
            <a:extLst>
              <a:ext uri="{FF2B5EF4-FFF2-40B4-BE49-F238E27FC236}">
                <a16:creationId xmlns:a16="http://schemas.microsoft.com/office/drawing/2014/main" id="{C231E063-9779-F2BC-51BA-63988AB0B942}"/>
              </a:ext>
            </a:extLst>
          </p:cNvPr>
          <p:cNvSpPr/>
          <p:nvPr/>
        </p:nvSpPr>
        <p:spPr>
          <a:xfrm>
            <a:off x="4995141" y="4869159"/>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2048 - 4096</a:t>
            </a:r>
          </a:p>
        </p:txBody>
      </p:sp>
      <p:sp>
        <p:nvSpPr>
          <p:cNvPr id="20" name="Rectangle 19">
            <a:extLst>
              <a:ext uri="{FF2B5EF4-FFF2-40B4-BE49-F238E27FC236}">
                <a16:creationId xmlns:a16="http://schemas.microsoft.com/office/drawing/2014/main" id="{A190B01F-008F-54E2-31EB-6CD434EFF2C9}"/>
              </a:ext>
            </a:extLst>
          </p:cNvPr>
          <p:cNvSpPr/>
          <p:nvPr/>
        </p:nvSpPr>
        <p:spPr>
          <a:xfrm>
            <a:off x="6779473" y="3046011"/>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CHATGPT 4.0</a:t>
            </a:r>
          </a:p>
        </p:txBody>
      </p:sp>
      <p:sp>
        <p:nvSpPr>
          <p:cNvPr id="21" name="Rectangle 20">
            <a:extLst>
              <a:ext uri="{FF2B5EF4-FFF2-40B4-BE49-F238E27FC236}">
                <a16:creationId xmlns:a16="http://schemas.microsoft.com/office/drawing/2014/main" id="{D80D467F-5ACF-05A5-4816-A82CFA1B9048}"/>
              </a:ext>
            </a:extLst>
          </p:cNvPr>
          <p:cNvSpPr/>
          <p:nvPr/>
        </p:nvSpPr>
        <p:spPr>
          <a:xfrm>
            <a:off x="6779473" y="2134276"/>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2023</a:t>
            </a:r>
          </a:p>
        </p:txBody>
      </p:sp>
      <p:sp>
        <p:nvSpPr>
          <p:cNvPr id="22" name="Rectangle 21">
            <a:extLst>
              <a:ext uri="{FF2B5EF4-FFF2-40B4-BE49-F238E27FC236}">
                <a16:creationId xmlns:a16="http://schemas.microsoft.com/office/drawing/2014/main" id="{53CEF71B-C4F0-C01D-5FB8-C6496786119F}"/>
              </a:ext>
            </a:extLst>
          </p:cNvPr>
          <p:cNvSpPr/>
          <p:nvPr/>
        </p:nvSpPr>
        <p:spPr>
          <a:xfrm>
            <a:off x="6779473" y="3957746"/>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1800 B</a:t>
            </a:r>
          </a:p>
        </p:txBody>
      </p:sp>
      <p:sp>
        <p:nvSpPr>
          <p:cNvPr id="23" name="Rectangle 22">
            <a:extLst>
              <a:ext uri="{FF2B5EF4-FFF2-40B4-BE49-F238E27FC236}">
                <a16:creationId xmlns:a16="http://schemas.microsoft.com/office/drawing/2014/main" id="{EA9DAE91-CB91-424F-EDE4-0CE82029DBF6}"/>
              </a:ext>
            </a:extLst>
          </p:cNvPr>
          <p:cNvSpPr/>
          <p:nvPr/>
        </p:nvSpPr>
        <p:spPr>
          <a:xfrm>
            <a:off x="6766013" y="4869159"/>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8192 – 128k !</a:t>
            </a:r>
          </a:p>
        </p:txBody>
      </p:sp>
      <p:sp>
        <p:nvSpPr>
          <p:cNvPr id="24" name="Rectangle 23">
            <a:extLst>
              <a:ext uri="{FF2B5EF4-FFF2-40B4-BE49-F238E27FC236}">
                <a16:creationId xmlns:a16="http://schemas.microsoft.com/office/drawing/2014/main" id="{BC11A8A0-C5E0-3B6A-FEC3-870F85A8AD46}"/>
              </a:ext>
            </a:extLst>
          </p:cNvPr>
          <p:cNvSpPr/>
          <p:nvPr/>
        </p:nvSpPr>
        <p:spPr>
          <a:xfrm>
            <a:off x="8544486" y="3046011"/>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CHATGPT 5</a:t>
            </a:r>
          </a:p>
        </p:txBody>
      </p:sp>
      <p:sp>
        <p:nvSpPr>
          <p:cNvPr id="25" name="Rectangle 24">
            <a:extLst>
              <a:ext uri="{FF2B5EF4-FFF2-40B4-BE49-F238E27FC236}">
                <a16:creationId xmlns:a16="http://schemas.microsoft.com/office/drawing/2014/main" id="{A8099A53-42A3-C060-2511-3A26A46BB421}"/>
              </a:ext>
            </a:extLst>
          </p:cNvPr>
          <p:cNvSpPr/>
          <p:nvPr/>
        </p:nvSpPr>
        <p:spPr>
          <a:xfrm>
            <a:off x="8544486" y="2134276"/>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2025</a:t>
            </a:r>
          </a:p>
        </p:txBody>
      </p:sp>
      <p:sp>
        <p:nvSpPr>
          <p:cNvPr id="26" name="Rectangle 25">
            <a:extLst>
              <a:ext uri="{FF2B5EF4-FFF2-40B4-BE49-F238E27FC236}">
                <a16:creationId xmlns:a16="http://schemas.microsoft.com/office/drawing/2014/main" id="{E307EB2C-FC8B-5FBA-26CD-18530E901FBB}"/>
              </a:ext>
            </a:extLst>
          </p:cNvPr>
          <p:cNvSpPr/>
          <p:nvPr/>
        </p:nvSpPr>
        <p:spPr>
          <a:xfrm>
            <a:off x="8544486" y="3957746"/>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&gt; 2B (rumeurs)</a:t>
            </a:r>
          </a:p>
        </p:txBody>
      </p:sp>
      <p:sp>
        <p:nvSpPr>
          <p:cNvPr id="27" name="Rectangle 26">
            <a:extLst>
              <a:ext uri="{FF2B5EF4-FFF2-40B4-BE49-F238E27FC236}">
                <a16:creationId xmlns:a16="http://schemas.microsoft.com/office/drawing/2014/main" id="{C1EA8F97-BCA9-1764-E980-3269727DEB8F}"/>
              </a:ext>
            </a:extLst>
          </p:cNvPr>
          <p:cNvSpPr/>
          <p:nvPr/>
        </p:nvSpPr>
        <p:spPr>
          <a:xfrm>
            <a:off x="8531026" y="4869159"/>
            <a:ext cx="1656184" cy="765977"/>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8192 – 128k</a:t>
            </a:r>
          </a:p>
        </p:txBody>
      </p:sp>
      <p:sp>
        <p:nvSpPr>
          <p:cNvPr id="28" name="Rectangle 27">
            <a:extLst>
              <a:ext uri="{FF2B5EF4-FFF2-40B4-BE49-F238E27FC236}">
                <a16:creationId xmlns:a16="http://schemas.microsoft.com/office/drawing/2014/main" id="{58717270-7129-6646-12C8-6ACDDA853D10}"/>
              </a:ext>
            </a:extLst>
          </p:cNvPr>
          <p:cNvSpPr/>
          <p:nvPr/>
        </p:nvSpPr>
        <p:spPr>
          <a:xfrm>
            <a:off x="10365606" y="3046011"/>
            <a:ext cx="1656184" cy="765977"/>
          </a:xfrm>
          <a:prstGeom prst="rect">
            <a:avLst/>
          </a:prstGeom>
          <a:solidFill>
            <a:schemeClr val="accent1">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a:t>
            </a:r>
          </a:p>
        </p:txBody>
      </p:sp>
      <p:sp>
        <p:nvSpPr>
          <p:cNvPr id="29" name="Rectangle 28">
            <a:extLst>
              <a:ext uri="{FF2B5EF4-FFF2-40B4-BE49-F238E27FC236}">
                <a16:creationId xmlns:a16="http://schemas.microsoft.com/office/drawing/2014/main" id="{5F9A3FFE-EC7B-30A3-A5C1-5485692F5181}"/>
              </a:ext>
            </a:extLst>
          </p:cNvPr>
          <p:cNvSpPr/>
          <p:nvPr/>
        </p:nvSpPr>
        <p:spPr>
          <a:xfrm>
            <a:off x="10365606" y="2134276"/>
            <a:ext cx="1656184" cy="765977"/>
          </a:xfrm>
          <a:prstGeom prst="rect">
            <a:avLst/>
          </a:prstGeom>
          <a:solidFill>
            <a:schemeClr val="accent1">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2026 et +</a:t>
            </a:r>
          </a:p>
        </p:txBody>
      </p:sp>
      <p:sp>
        <p:nvSpPr>
          <p:cNvPr id="30" name="Rectangle 29">
            <a:extLst>
              <a:ext uri="{FF2B5EF4-FFF2-40B4-BE49-F238E27FC236}">
                <a16:creationId xmlns:a16="http://schemas.microsoft.com/office/drawing/2014/main" id="{912E0A49-CE0A-DD9B-EBE8-CB66A1F67F8A}"/>
              </a:ext>
            </a:extLst>
          </p:cNvPr>
          <p:cNvSpPr/>
          <p:nvPr/>
        </p:nvSpPr>
        <p:spPr>
          <a:xfrm>
            <a:off x="10365606" y="3957746"/>
            <a:ext cx="1656184" cy="765977"/>
          </a:xfrm>
          <a:prstGeom prst="rect">
            <a:avLst/>
          </a:prstGeom>
          <a:solidFill>
            <a:schemeClr val="accent1">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a:t>
            </a:r>
          </a:p>
        </p:txBody>
      </p:sp>
      <p:sp>
        <p:nvSpPr>
          <p:cNvPr id="31" name="Rectangle 30">
            <a:extLst>
              <a:ext uri="{FF2B5EF4-FFF2-40B4-BE49-F238E27FC236}">
                <a16:creationId xmlns:a16="http://schemas.microsoft.com/office/drawing/2014/main" id="{2D919C07-C99B-316E-ADB5-9F11B15E2089}"/>
              </a:ext>
            </a:extLst>
          </p:cNvPr>
          <p:cNvSpPr/>
          <p:nvPr/>
        </p:nvSpPr>
        <p:spPr>
          <a:xfrm>
            <a:off x="10352146" y="4869159"/>
            <a:ext cx="1656184" cy="765977"/>
          </a:xfrm>
          <a:prstGeom prst="rect">
            <a:avLst/>
          </a:prstGeom>
          <a:solidFill>
            <a:schemeClr val="accent1">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a:t>
            </a:r>
          </a:p>
        </p:txBody>
      </p:sp>
      <p:sp>
        <p:nvSpPr>
          <p:cNvPr id="35" name="Pfeil nach rechts 4">
            <a:extLst>
              <a:ext uri="{FF2B5EF4-FFF2-40B4-BE49-F238E27FC236}">
                <a16:creationId xmlns:a16="http://schemas.microsoft.com/office/drawing/2014/main" id="{D9C6148D-2F8E-3C93-760A-D4937981AC6B}"/>
              </a:ext>
              <a:ext uri="{C183D7F6-B498-43B3-948B-1728B52AA6E4}">
                <adec:decorative xmlns:adec="http://schemas.microsoft.com/office/drawing/2017/decorative" val="1"/>
              </a:ext>
            </a:extLst>
          </p:cNvPr>
          <p:cNvSpPr/>
          <p:nvPr/>
        </p:nvSpPr>
        <p:spPr bwMode="gray">
          <a:xfrm>
            <a:off x="1397022" y="1587595"/>
            <a:ext cx="10624768" cy="473802"/>
          </a:xfrm>
          <a:prstGeom prst="rightArrow">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path path="circle">
              <a:fillToRect l="100000" t="100000"/>
            </a:path>
            <a:tileRect r="-100000" b="-100000"/>
          </a:gra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407286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1000"/>
                                        <p:tgtEl>
                                          <p:spTgt spid="24"/>
                                        </p:tgtEl>
                                      </p:cBhvr>
                                    </p:animEffect>
                                    <p:anim calcmode="lin" valueType="num">
                                      <p:cBhvr>
                                        <p:cTn id="79" dur="1000" fill="hold"/>
                                        <p:tgtEl>
                                          <p:spTgt spid="24"/>
                                        </p:tgtEl>
                                        <p:attrNameLst>
                                          <p:attrName>ppt_x</p:attrName>
                                        </p:attrNameLst>
                                      </p:cBhvr>
                                      <p:tavLst>
                                        <p:tav tm="0">
                                          <p:val>
                                            <p:strVal val="#ppt_x"/>
                                          </p:val>
                                        </p:tav>
                                        <p:tav tm="100000">
                                          <p:val>
                                            <p:strVal val="#ppt_x"/>
                                          </p:val>
                                        </p:tav>
                                      </p:tavLst>
                                    </p:anim>
                                    <p:anim calcmode="lin" valueType="num">
                                      <p:cBhvr>
                                        <p:cTn id="80" dur="1000" fill="hold"/>
                                        <p:tgtEl>
                                          <p:spTgt spid="2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1000"/>
                                        <p:tgtEl>
                                          <p:spTgt spid="26"/>
                                        </p:tgtEl>
                                      </p:cBhvr>
                                    </p:animEffect>
                                    <p:anim calcmode="lin" valueType="num">
                                      <p:cBhvr>
                                        <p:cTn id="84" dur="1000" fill="hold"/>
                                        <p:tgtEl>
                                          <p:spTgt spid="26"/>
                                        </p:tgtEl>
                                        <p:attrNameLst>
                                          <p:attrName>ppt_x</p:attrName>
                                        </p:attrNameLst>
                                      </p:cBhvr>
                                      <p:tavLst>
                                        <p:tav tm="0">
                                          <p:val>
                                            <p:strVal val="#ppt_x"/>
                                          </p:val>
                                        </p:tav>
                                        <p:tav tm="100000">
                                          <p:val>
                                            <p:strVal val="#ppt_x"/>
                                          </p:val>
                                        </p:tav>
                                      </p:tavLst>
                                    </p:anim>
                                    <p:anim calcmode="lin" valueType="num">
                                      <p:cBhvr>
                                        <p:cTn id="85" dur="1000" fill="hold"/>
                                        <p:tgtEl>
                                          <p:spTgt spid="26"/>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1000"/>
                                        <p:tgtEl>
                                          <p:spTgt spid="29"/>
                                        </p:tgtEl>
                                      </p:cBhvr>
                                    </p:animEffect>
                                    <p:anim calcmode="lin" valueType="num">
                                      <p:cBhvr>
                                        <p:cTn id="96" dur="1000" fill="hold"/>
                                        <p:tgtEl>
                                          <p:spTgt spid="29"/>
                                        </p:tgtEl>
                                        <p:attrNameLst>
                                          <p:attrName>ppt_x</p:attrName>
                                        </p:attrNameLst>
                                      </p:cBhvr>
                                      <p:tavLst>
                                        <p:tav tm="0">
                                          <p:val>
                                            <p:strVal val="#ppt_x"/>
                                          </p:val>
                                        </p:tav>
                                        <p:tav tm="100000">
                                          <p:val>
                                            <p:strVal val="#ppt_x"/>
                                          </p:val>
                                        </p:tav>
                                      </p:tavLst>
                                    </p:anim>
                                    <p:anim calcmode="lin" valueType="num">
                                      <p:cBhvr>
                                        <p:cTn id="97" dur="1000" fill="hold"/>
                                        <p:tgtEl>
                                          <p:spTgt spid="29"/>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1000"/>
                                        <p:tgtEl>
                                          <p:spTgt spid="28"/>
                                        </p:tgtEl>
                                      </p:cBhvr>
                                    </p:animEffect>
                                    <p:anim calcmode="lin" valueType="num">
                                      <p:cBhvr>
                                        <p:cTn id="101" dur="1000" fill="hold"/>
                                        <p:tgtEl>
                                          <p:spTgt spid="28"/>
                                        </p:tgtEl>
                                        <p:attrNameLst>
                                          <p:attrName>ppt_x</p:attrName>
                                        </p:attrNameLst>
                                      </p:cBhvr>
                                      <p:tavLst>
                                        <p:tav tm="0">
                                          <p:val>
                                            <p:strVal val="#ppt_x"/>
                                          </p:val>
                                        </p:tav>
                                        <p:tav tm="100000">
                                          <p:val>
                                            <p:strVal val="#ppt_x"/>
                                          </p:val>
                                        </p:tav>
                                      </p:tavLst>
                                    </p:anim>
                                    <p:anim calcmode="lin" valueType="num">
                                      <p:cBhvr>
                                        <p:cTn id="102" dur="1000" fill="hold"/>
                                        <p:tgtEl>
                                          <p:spTgt spid="28"/>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1000"/>
                                        <p:tgtEl>
                                          <p:spTgt spid="30"/>
                                        </p:tgtEl>
                                      </p:cBhvr>
                                    </p:animEffect>
                                    <p:anim calcmode="lin" valueType="num">
                                      <p:cBhvr>
                                        <p:cTn id="106" dur="1000" fill="hold"/>
                                        <p:tgtEl>
                                          <p:spTgt spid="30"/>
                                        </p:tgtEl>
                                        <p:attrNameLst>
                                          <p:attrName>ppt_x</p:attrName>
                                        </p:attrNameLst>
                                      </p:cBhvr>
                                      <p:tavLst>
                                        <p:tav tm="0">
                                          <p:val>
                                            <p:strVal val="#ppt_x"/>
                                          </p:val>
                                        </p:tav>
                                        <p:tav tm="100000">
                                          <p:val>
                                            <p:strVal val="#ppt_x"/>
                                          </p:val>
                                        </p:tav>
                                      </p:tavLst>
                                    </p:anim>
                                    <p:anim calcmode="lin" valueType="num">
                                      <p:cBhvr>
                                        <p:cTn id="107" dur="1000" fill="hold"/>
                                        <p:tgtEl>
                                          <p:spTgt spid="3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1000"/>
                                        <p:tgtEl>
                                          <p:spTgt spid="31"/>
                                        </p:tgtEl>
                                      </p:cBhvr>
                                    </p:animEffect>
                                    <p:anim calcmode="lin" valueType="num">
                                      <p:cBhvr>
                                        <p:cTn id="111" dur="1000" fill="hold"/>
                                        <p:tgtEl>
                                          <p:spTgt spid="31"/>
                                        </p:tgtEl>
                                        <p:attrNameLst>
                                          <p:attrName>ppt_x</p:attrName>
                                        </p:attrNameLst>
                                      </p:cBhvr>
                                      <p:tavLst>
                                        <p:tav tm="0">
                                          <p:val>
                                            <p:strVal val="#ppt_x"/>
                                          </p:val>
                                        </p:tav>
                                        <p:tav tm="100000">
                                          <p:val>
                                            <p:strVal val="#ppt_x"/>
                                          </p:val>
                                        </p:tav>
                                      </p:tavLst>
                                    </p:anim>
                                    <p:anim calcmode="lin" valueType="num">
                                      <p:cBhvr>
                                        <p:cTn id="11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4D296715-5B1D-F8E7-17C7-A32E1F91B12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8DBF33AB-0D7F-4FB4-8197-EE6F494FF635}"/>
              </a:ext>
            </a:extLst>
          </p:cNvPr>
          <p:cNvSpPr>
            <a:spLocks noGrp="1"/>
          </p:cNvSpPr>
          <p:nvPr>
            <p:ph type="title"/>
          </p:nvPr>
        </p:nvSpPr>
        <p:spPr/>
        <p:txBody>
          <a:bodyPr/>
          <a:lstStyle/>
          <a:p>
            <a:r>
              <a:rPr lang="en-US"/>
              <a:t>LLM &amp; IA generative</a:t>
            </a:r>
          </a:p>
        </p:txBody>
      </p:sp>
      <p:sp>
        <p:nvSpPr>
          <p:cNvPr id="2" name="Espace réservé du texte 1">
            <a:extLst>
              <a:ext uri="{FF2B5EF4-FFF2-40B4-BE49-F238E27FC236}">
                <a16:creationId xmlns:a16="http://schemas.microsoft.com/office/drawing/2014/main" id="{21C05EDA-B3FE-B76E-2296-396382C97C7B}"/>
              </a:ext>
            </a:extLst>
          </p:cNvPr>
          <p:cNvSpPr>
            <a:spLocks noGrp="1"/>
          </p:cNvSpPr>
          <p:nvPr>
            <p:ph type="body" sz="quarter" idx="15"/>
          </p:nvPr>
        </p:nvSpPr>
        <p:spPr>
          <a:xfrm>
            <a:off x="407988" y="1341374"/>
            <a:ext cx="11369042" cy="246221"/>
          </a:xfrm>
        </p:spPr>
        <p:txBody>
          <a:bodyPr/>
          <a:lstStyle/>
          <a:p>
            <a:r>
              <a:rPr lang="en-US" err="1"/>
              <a:t>Problématique</a:t>
            </a:r>
            <a:r>
              <a:rPr lang="en-US"/>
              <a:t> : </a:t>
            </a:r>
            <a:r>
              <a:rPr lang="en-US" err="1"/>
              <a:t>une</a:t>
            </a:r>
            <a:r>
              <a:rPr lang="en-US"/>
              <a:t> base de </a:t>
            </a:r>
            <a:r>
              <a:rPr lang="en-US" err="1"/>
              <a:t>connaissance</a:t>
            </a:r>
            <a:r>
              <a:rPr lang="en-US"/>
              <a:t> </a:t>
            </a:r>
            <a:r>
              <a:rPr lang="en-US" err="1"/>
              <a:t>figée</a:t>
            </a:r>
            <a:r>
              <a:rPr lang="en-US"/>
              <a:t> à un instant T</a:t>
            </a:r>
          </a:p>
        </p:txBody>
      </p:sp>
      <p:sp>
        <p:nvSpPr>
          <p:cNvPr id="6" name="Espace réservé du texte 2">
            <a:extLst>
              <a:ext uri="{FF2B5EF4-FFF2-40B4-BE49-F238E27FC236}">
                <a16:creationId xmlns:a16="http://schemas.microsoft.com/office/drawing/2014/main" id="{C7321B7E-8968-0F16-E963-DA85D7B35CDD}"/>
              </a:ext>
            </a:extLst>
          </p:cNvPr>
          <p:cNvSpPr txBox="1">
            <a:spLocks/>
          </p:cNvSpPr>
          <p:nvPr/>
        </p:nvSpPr>
        <p:spPr>
          <a:xfrm>
            <a:off x="395168" y="1916832"/>
            <a:ext cx="11369042" cy="72477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 name="Rectangle 4">
            <a:extLst>
              <a:ext uri="{FF2B5EF4-FFF2-40B4-BE49-F238E27FC236}">
                <a16:creationId xmlns:a16="http://schemas.microsoft.com/office/drawing/2014/main" id="{F4965E4D-EEF8-9394-047F-8D63AACAFB50}"/>
              </a:ext>
            </a:extLst>
          </p:cNvPr>
          <p:cNvSpPr/>
          <p:nvPr/>
        </p:nvSpPr>
        <p:spPr>
          <a:xfrm>
            <a:off x="395168" y="1825590"/>
            <a:ext cx="4648848" cy="1171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Ubuntu"/>
                <a:ea typeface="+mn-ea"/>
                <a:cs typeface="+mn-cs"/>
              </a:rPr>
              <a:t>Un LLM </a:t>
            </a:r>
            <a:r>
              <a:rPr kumimoji="0" lang="en-US" sz="1600" b="0" i="0" u="none" strike="noStrike" kern="1200" cap="none" spc="0" normalizeH="0" baseline="0" noProof="0" err="1">
                <a:ln>
                  <a:noFill/>
                </a:ln>
                <a:solidFill>
                  <a:srgbClr val="FFFFFF"/>
                </a:solidFill>
                <a:effectLst/>
                <a:uLnTx/>
                <a:uFillTx/>
                <a:latin typeface="Ubuntu"/>
                <a:ea typeface="+mn-ea"/>
                <a:cs typeface="+mn-cs"/>
              </a:rPr>
              <a:t>est</a:t>
            </a:r>
            <a:r>
              <a:rPr kumimoji="0" lang="en-US" sz="1600" b="0" i="0" u="none" strike="noStrike" kern="1200" cap="none" spc="0" normalizeH="0" baseline="0" noProof="0">
                <a:ln>
                  <a:noFill/>
                </a:ln>
                <a:solidFill>
                  <a:srgbClr val="FFFFFF"/>
                </a:solidFill>
                <a:effectLst/>
                <a:uLnTx/>
                <a:uFillTx/>
                <a:latin typeface="Ubuntu"/>
                <a:ea typeface="+mn-ea"/>
                <a:cs typeface="+mn-cs"/>
              </a:rPr>
              <a:t> </a:t>
            </a:r>
            <a:r>
              <a:rPr kumimoji="0" lang="en-US" sz="1600" b="0" i="0" u="none" strike="noStrike" kern="1200" cap="none" spc="0" normalizeH="0" baseline="0" noProof="0" err="1">
                <a:ln>
                  <a:noFill/>
                </a:ln>
                <a:solidFill>
                  <a:srgbClr val="FFFFFF"/>
                </a:solidFill>
                <a:effectLst/>
                <a:uLnTx/>
                <a:uFillTx/>
                <a:latin typeface="Ubuntu"/>
                <a:ea typeface="+mn-ea"/>
                <a:cs typeface="+mn-cs"/>
              </a:rPr>
              <a:t>généré</a:t>
            </a:r>
            <a:r>
              <a:rPr kumimoji="0" lang="en-US" sz="1600" b="0" i="0" u="none" strike="noStrike" kern="1200" cap="none" spc="0" normalizeH="0" baseline="0" noProof="0">
                <a:ln>
                  <a:noFill/>
                </a:ln>
                <a:solidFill>
                  <a:srgbClr val="FFFFFF"/>
                </a:solidFill>
                <a:effectLst/>
                <a:uLnTx/>
                <a:uFillTx/>
                <a:latin typeface="Ubuntu"/>
                <a:ea typeface="+mn-ea"/>
                <a:cs typeface="+mn-cs"/>
              </a:rPr>
              <a:t> à </a:t>
            </a:r>
            <a:r>
              <a:rPr kumimoji="0" lang="en-US" sz="1600" b="0" i="0" u="none" strike="noStrike" kern="1200" cap="none" spc="0" normalizeH="0" baseline="0" noProof="0" err="1">
                <a:ln>
                  <a:noFill/>
                </a:ln>
                <a:solidFill>
                  <a:srgbClr val="FFFFFF"/>
                </a:solidFill>
                <a:effectLst/>
                <a:uLnTx/>
                <a:uFillTx/>
                <a:latin typeface="Ubuntu"/>
                <a:ea typeface="+mn-ea"/>
                <a:cs typeface="+mn-cs"/>
              </a:rPr>
              <a:t>une</a:t>
            </a:r>
            <a:r>
              <a:rPr kumimoji="0" lang="en-US" sz="1600" b="0" i="0" u="none" strike="noStrike" kern="1200" cap="none" spc="0" normalizeH="0" baseline="0" noProof="0">
                <a:ln>
                  <a:noFill/>
                </a:ln>
                <a:solidFill>
                  <a:srgbClr val="FFFFFF"/>
                </a:solidFill>
                <a:effectLst/>
                <a:uLnTx/>
                <a:uFillTx/>
                <a:latin typeface="Ubuntu"/>
                <a:ea typeface="+mn-ea"/>
                <a:cs typeface="+mn-cs"/>
              </a:rPr>
              <a:t> date fixe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Ubuntu"/>
                <a:ea typeface="+mn-ea"/>
                <a:cs typeface="+mn-cs"/>
              </a:rPr>
              <a:t>Il ne </a:t>
            </a:r>
            <a:r>
              <a:rPr kumimoji="0" lang="en-US" sz="1600" b="0" i="0" u="none" strike="noStrike" kern="1200" cap="none" spc="0" normalizeH="0" baseline="0" noProof="0" err="1">
                <a:ln>
                  <a:noFill/>
                </a:ln>
                <a:solidFill>
                  <a:srgbClr val="FFFFFF"/>
                </a:solidFill>
                <a:effectLst/>
                <a:uLnTx/>
                <a:uFillTx/>
                <a:latin typeface="Ubuntu"/>
                <a:ea typeface="+mn-ea"/>
                <a:cs typeface="+mn-cs"/>
              </a:rPr>
              <a:t>connait</a:t>
            </a:r>
            <a:r>
              <a:rPr kumimoji="0" lang="en-US" sz="1600" b="0" i="0" u="none" strike="noStrike" kern="1200" cap="none" spc="0" normalizeH="0" baseline="0" noProof="0">
                <a:ln>
                  <a:noFill/>
                </a:ln>
                <a:solidFill>
                  <a:srgbClr val="FFFFFF"/>
                </a:solidFill>
                <a:effectLst/>
                <a:uLnTx/>
                <a:uFillTx/>
                <a:latin typeface="Ubuntu"/>
                <a:ea typeface="+mn-ea"/>
                <a:cs typeface="+mn-cs"/>
              </a:rPr>
              <a:t> pas “le </a:t>
            </a:r>
            <a:r>
              <a:rPr kumimoji="0" lang="en-US" sz="1600" b="0" i="0" u="none" strike="noStrike" kern="1200" cap="none" spc="0" normalizeH="0" baseline="0" noProof="0" err="1">
                <a:ln>
                  <a:noFill/>
                </a:ln>
                <a:solidFill>
                  <a:srgbClr val="FFFFFF"/>
                </a:solidFill>
                <a:effectLst/>
                <a:uLnTx/>
                <a:uFillTx/>
                <a:latin typeface="Ubuntu"/>
                <a:ea typeface="+mn-ea"/>
                <a:cs typeface="+mn-cs"/>
              </a:rPr>
              <a:t>futur</a:t>
            </a:r>
            <a:r>
              <a:rPr kumimoji="0" lang="en-US" sz="1600" b="0" i="0" u="none" strike="noStrike" kern="1200" cap="none" spc="0" normalizeH="0" baseline="0" noProof="0">
                <a:ln>
                  <a:noFill/>
                </a:ln>
                <a:solidFill>
                  <a:srgbClr val="FFFFFF"/>
                </a:solidFill>
                <a:effectLst/>
                <a:uLnTx/>
                <a:uFillTx/>
                <a:latin typeface="Ubuntu"/>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Ubuntu"/>
                <a:ea typeface="+mn-ea"/>
                <a:cs typeface="+mn-cs"/>
              </a:rPr>
              <a:t>Il ne </a:t>
            </a:r>
            <a:r>
              <a:rPr kumimoji="0" lang="en-US" sz="1600" b="0" i="0" u="none" strike="noStrike" kern="1200" cap="none" spc="0" normalizeH="0" baseline="0" noProof="0" err="1">
                <a:ln>
                  <a:noFill/>
                </a:ln>
                <a:solidFill>
                  <a:srgbClr val="FFFFFF"/>
                </a:solidFill>
                <a:effectLst/>
                <a:uLnTx/>
                <a:uFillTx/>
                <a:latin typeface="Ubuntu"/>
                <a:ea typeface="+mn-ea"/>
                <a:cs typeface="+mn-cs"/>
              </a:rPr>
              <a:t>connait</a:t>
            </a:r>
            <a:r>
              <a:rPr kumimoji="0" lang="en-US" sz="1600" b="0" i="0" u="none" strike="noStrike" kern="1200" cap="none" spc="0" normalizeH="0" baseline="0" noProof="0">
                <a:ln>
                  <a:noFill/>
                </a:ln>
                <a:solidFill>
                  <a:srgbClr val="FFFFFF"/>
                </a:solidFill>
                <a:effectLst/>
                <a:uLnTx/>
                <a:uFillTx/>
                <a:latin typeface="Ubuntu"/>
                <a:ea typeface="+mn-ea"/>
                <a:cs typeface="+mn-cs"/>
              </a:rPr>
              <a:t> pas </a:t>
            </a:r>
            <a:r>
              <a:rPr kumimoji="0" lang="en-US" sz="1600" b="0" i="0" u="sng" strike="noStrike" kern="1200" cap="none" spc="0" normalizeH="0" baseline="0" noProof="0" err="1">
                <a:ln>
                  <a:noFill/>
                </a:ln>
                <a:solidFill>
                  <a:srgbClr val="FFFFFF"/>
                </a:solidFill>
                <a:effectLst/>
                <a:uLnTx/>
                <a:uFillTx/>
                <a:latin typeface="Ubuntu"/>
                <a:ea typeface="+mn-ea"/>
                <a:cs typeface="+mn-cs"/>
              </a:rPr>
              <a:t>ce</a:t>
            </a:r>
            <a:r>
              <a:rPr kumimoji="0" lang="en-US" sz="1600" b="0" i="0" u="sng" strike="noStrike" kern="1200" cap="none" spc="0" normalizeH="0" baseline="0" noProof="0">
                <a:ln>
                  <a:noFill/>
                </a:ln>
                <a:solidFill>
                  <a:srgbClr val="FFFFFF"/>
                </a:solidFill>
                <a:effectLst/>
                <a:uLnTx/>
                <a:uFillTx/>
                <a:latin typeface="Ubuntu"/>
                <a:ea typeface="+mn-ea"/>
                <a:cs typeface="+mn-cs"/>
              </a:rPr>
              <a:t> </a:t>
            </a:r>
            <a:r>
              <a:rPr kumimoji="0" lang="en-US" sz="1600" b="0" i="0" u="sng" strike="noStrike" kern="1200" cap="none" spc="0" normalizeH="0" baseline="0" noProof="0" err="1">
                <a:ln>
                  <a:noFill/>
                </a:ln>
                <a:solidFill>
                  <a:srgbClr val="FFFFFF"/>
                </a:solidFill>
                <a:effectLst/>
                <a:uLnTx/>
                <a:uFillTx/>
                <a:latin typeface="Ubuntu"/>
                <a:ea typeface="+mn-ea"/>
                <a:cs typeface="+mn-cs"/>
              </a:rPr>
              <a:t>qu’il</a:t>
            </a:r>
            <a:r>
              <a:rPr kumimoji="0" lang="en-US" sz="1600" b="0" i="0" u="sng" strike="noStrike" kern="1200" cap="none" spc="0" normalizeH="0" baseline="0" noProof="0">
                <a:ln>
                  <a:noFill/>
                </a:ln>
                <a:solidFill>
                  <a:srgbClr val="FFFFFF"/>
                </a:solidFill>
                <a:effectLst/>
                <a:uLnTx/>
                <a:uFillTx/>
                <a:latin typeface="Ubuntu"/>
                <a:ea typeface="+mn-ea"/>
                <a:cs typeface="+mn-cs"/>
              </a:rPr>
              <a:t> </a:t>
            </a:r>
            <a:r>
              <a:rPr kumimoji="0" lang="en-US" sz="1600" b="0" i="0" u="sng" strike="noStrike" kern="1200" cap="none" spc="0" normalizeH="0" baseline="0" noProof="0" err="1">
                <a:ln>
                  <a:noFill/>
                </a:ln>
                <a:solidFill>
                  <a:srgbClr val="FFFFFF"/>
                </a:solidFill>
                <a:effectLst/>
                <a:uLnTx/>
                <a:uFillTx/>
                <a:latin typeface="Ubuntu"/>
                <a:ea typeface="+mn-ea"/>
                <a:cs typeface="+mn-cs"/>
              </a:rPr>
              <a:t>n’a</a:t>
            </a:r>
            <a:r>
              <a:rPr kumimoji="0" lang="en-US" sz="1600" b="0" i="0" u="sng" strike="noStrike" kern="1200" cap="none" spc="0" normalizeH="0" baseline="0" noProof="0">
                <a:ln>
                  <a:noFill/>
                </a:ln>
                <a:solidFill>
                  <a:srgbClr val="FFFFFF"/>
                </a:solidFill>
                <a:effectLst/>
                <a:uLnTx/>
                <a:uFillTx/>
                <a:latin typeface="Ubuntu"/>
                <a:ea typeface="+mn-ea"/>
                <a:cs typeface="+mn-cs"/>
              </a:rPr>
              <a:t> pas </a:t>
            </a:r>
            <a:r>
              <a:rPr kumimoji="0" lang="en-US" sz="1600" b="0" i="0" u="sng" strike="noStrike" kern="1200" cap="none" spc="0" normalizeH="0" baseline="0" noProof="0" err="1">
                <a:ln>
                  <a:noFill/>
                </a:ln>
                <a:solidFill>
                  <a:srgbClr val="FFFFFF"/>
                </a:solidFill>
                <a:effectLst/>
                <a:uLnTx/>
                <a:uFillTx/>
                <a:latin typeface="Ubuntu"/>
                <a:ea typeface="+mn-ea"/>
                <a:cs typeface="+mn-cs"/>
              </a:rPr>
              <a:t>appris</a:t>
            </a:r>
            <a:endParaRPr kumimoji="0" lang="en-US" sz="1600" b="0" i="0" u="sng"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FFFFFF"/>
                </a:solidFill>
                <a:effectLst/>
                <a:uLnTx/>
                <a:uFillTx/>
                <a:latin typeface="Ubuntu"/>
                <a:ea typeface="+mn-ea"/>
                <a:cs typeface="+mn-cs"/>
              </a:rPr>
              <a:t>Aucune</a:t>
            </a:r>
            <a:r>
              <a:rPr kumimoji="0" lang="en-US" sz="1600" b="0" i="0" u="none" strike="noStrike" kern="1200" cap="none" spc="0" normalizeH="0" baseline="0" noProof="0">
                <a:ln>
                  <a:noFill/>
                </a:ln>
                <a:solidFill>
                  <a:srgbClr val="FFFFFF"/>
                </a:solidFill>
                <a:effectLst/>
                <a:uLnTx/>
                <a:uFillTx/>
                <a:latin typeface="Ubuntu"/>
                <a:ea typeface="+mn-ea"/>
                <a:cs typeface="+mn-cs"/>
              </a:rPr>
              <a:t> interactions </a:t>
            </a:r>
            <a:r>
              <a:rPr kumimoji="0" lang="en-US" sz="1600" b="0" i="0" u="sng" strike="noStrike" kern="1200" cap="none" spc="0" normalizeH="0" baseline="0" noProof="0" err="1">
                <a:ln>
                  <a:noFill/>
                </a:ln>
                <a:solidFill>
                  <a:srgbClr val="FFFFFF"/>
                </a:solidFill>
                <a:effectLst/>
                <a:uLnTx/>
                <a:uFillTx/>
                <a:latin typeface="Ubuntu"/>
                <a:ea typeface="+mn-ea"/>
                <a:cs typeface="+mn-cs"/>
              </a:rPr>
              <a:t>en</a:t>
            </a:r>
            <a:r>
              <a:rPr kumimoji="0" lang="en-US" sz="1600" b="0" i="0" u="sng" strike="noStrike" kern="1200" cap="none" spc="0" normalizeH="0" baseline="0" noProof="0">
                <a:ln>
                  <a:noFill/>
                </a:ln>
                <a:solidFill>
                  <a:srgbClr val="FFFFFF"/>
                </a:solidFill>
                <a:effectLst/>
                <a:uLnTx/>
                <a:uFillTx/>
                <a:latin typeface="Ubuntu"/>
                <a:ea typeface="+mn-ea"/>
                <a:cs typeface="+mn-cs"/>
              </a:rPr>
              <a:t> temps </a:t>
            </a:r>
            <a:r>
              <a:rPr kumimoji="0" lang="en-US" sz="1600" b="0" i="0" u="sng" strike="noStrike" kern="1200" cap="none" spc="0" normalizeH="0" baseline="0" noProof="0" err="1">
                <a:ln>
                  <a:noFill/>
                </a:ln>
                <a:solidFill>
                  <a:srgbClr val="FFFFFF"/>
                </a:solidFill>
                <a:effectLst/>
                <a:uLnTx/>
                <a:uFillTx/>
                <a:latin typeface="Ubuntu"/>
                <a:ea typeface="+mn-ea"/>
                <a:cs typeface="+mn-cs"/>
              </a:rPr>
              <a:t>réel</a:t>
            </a:r>
            <a:endParaRPr kumimoji="0" lang="en-US" sz="1600" b="0" i="0" u="sng" strike="noStrike" kern="1200" cap="none" spc="0" normalizeH="0" baseline="0" noProof="0">
              <a:ln>
                <a:noFill/>
              </a:ln>
              <a:solidFill>
                <a:srgbClr val="FFFFFF"/>
              </a:solidFill>
              <a:effectLst/>
              <a:uLnTx/>
              <a:uFillTx/>
              <a:latin typeface="Ubuntu"/>
              <a:ea typeface="+mn-ea"/>
              <a:cs typeface="+mn-cs"/>
            </a:endParaRPr>
          </a:p>
        </p:txBody>
      </p:sp>
      <p:pic>
        <p:nvPicPr>
          <p:cNvPr id="8" name="Image 7">
            <a:extLst>
              <a:ext uri="{FF2B5EF4-FFF2-40B4-BE49-F238E27FC236}">
                <a16:creationId xmlns:a16="http://schemas.microsoft.com/office/drawing/2014/main" id="{94C98741-4673-75BC-3B06-A5E80E8DA7F3}"/>
              </a:ext>
            </a:extLst>
          </p:cNvPr>
          <p:cNvPicPr>
            <a:picLocks noChangeAspect="1"/>
          </p:cNvPicPr>
          <p:nvPr/>
        </p:nvPicPr>
        <p:blipFill>
          <a:blip r:embed="rId2"/>
          <a:srcRect l="18780" t="7024" r="17058" b="40371"/>
          <a:stretch>
            <a:fillRect/>
          </a:stretch>
        </p:blipFill>
        <p:spPr>
          <a:xfrm>
            <a:off x="7517551" y="3887780"/>
            <a:ext cx="4415716" cy="17014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 9">
            <a:extLst>
              <a:ext uri="{FF2B5EF4-FFF2-40B4-BE49-F238E27FC236}">
                <a16:creationId xmlns:a16="http://schemas.microsoft.com/office/drawing/2014/main" id="{8B815211-5E6E-813B-0266-39FB83F75B82}"/>
              </a:ext>
            </a:extLst>
          </p:cNvPr>
          <p:cNvPicPr>
            <a:picLocks noChangeAspect="1"/>
          </p:cNvPicPr>
          <p:nvPr/>
        </p:nvPicPr>
        <p:blipFill>
          <a:blip r:embed="rId3"/>
          <a:srcRect l="2147" t="6759"/>
          <a:stretch>
            <a:fillRect/>
          </a:stretch>
        </p:blipFill>
        <p:spPr>
          <a:xfrm>
            <a:off x="7517550" y="1412875"/>
            <a:ext cx="3886141" cy="19122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Pfeil nach rechts 4">
            <a:extLst>
              <a:ext uri="{FF2B5EF4-FFF2-40B4-BE49-F238E27FC236}">
                <a16:creationId xmlns:a16="http://schemas.microsoft.com/office/drawing/2014/main" id="{F67184B2-8C7E-1626-6812-D9778A9A039D}"/>
              </a:ext>
              <a:ext uri="{C183D7F6-B498-43B3-948B-1728B52AA6E4}">
                <adec:decorative xmlns:adec="http://schemas.microsoft.com/office/drawing/2017/decorative" val="1"/>
              </a:ext>
            </a:extLst>
          </p:cNvPr>
          <p:cNvSpPr/>
          <p:nvPr/>
        </p:nvSpPr>
        <p:spPr bwMode="gray">
          <a:xfrm>
            <a:off x="4761471" y="4256214"/>
            <a:ext cx="2537254" cy="473802"/>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2" name="ZoneTexte 11">
            <a:extLst>
              <a:ext uri="{FF2B5EF4-FFF2-40B4-BE49-F238E27FC236}">
                <a16:creationId xmlns:a16="http://schemas.microsoft.com/office/drawing/2014/main" id="{A9212C95-D25C-7409-8E9B-AEC9E0850803}"/>
              </a:ext>
            </a:extLst>
          </p:cNvPr>
          <p:cNvSpPr txBox="1"/>
          <p:nvPr/>
        </p:nvSpPr>
        <p:spPr>
          <a:xfrm>
            <a:off x="7508334" y="3373223"/>
            <a:ext cx="4248472" cy="309958"/>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NB: version courante  d’Angular 20.x</a:t>
            </a:r>
          </a:p>
        </p:txBody>
      </p:sp>
      <p:sp>
        <p:nvSpPr>
          <p:cNvPr id="13" name="Rectangle 12">
            <a:extLst>
              <a:ext uri="{FF2B5EF4-FFF2-40B4-BE49-F238E27FC236}">
                <a16:creationId xmlns:a16="http://schemas.microsoft.com/office/drawing/2014/main" id="{35C1128A-71B9-0E7E-887E-2AE8B19AA4A4}"/>
              </a:ext>
            </a:extLst>
          </p:cNvPr>
          <p:cNvSpPr/>
          <p:nvPr/>
        </p:nvSpPr>
        <p:spPr>
          <a:xfrm>
            <a:off x="435194" y="3142641"/>
            <a:ext cx="4607892" cy="50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Ubuntu"/>
                <a:ea typeface="+mn-ea"/>
                <a:cs typeface="+mn-cs"/>
              </a:rPr>
              <a:t>Comment faire du coup ?? </a:t>
            </a:r>
            <a:r>
              <a:rPr kumimoji="0" lang="fr-FR" sz="1800" b="0" i="0" u="none" strike="noStrike" kern="1200" cap="none" spc="0" normalizeH="0" baseline="0" noProof="0">
                <a:ln>
                  <a:noFill/>
                </a:ln>
                <a:solidFill>
                  <a:srgbClr val="FFFFFF"/>
                </a:solidFill>
                <a:effectLst/>
                <a:uLnTx/>
                <a:uFillTx/>
                <a:latin typeface="Ubuntu"/>
                <a:ea typeface="+mn-ea"/>
                <a:cs typeface="+mn-cs"/>
              </a:rPr>
              <a:t>😭</a:t>
            </a:r>
            <a:endParaRPr kumimoji="0" lang="en-US" sz="1600" b="1" i="0" u="none" strike="noStrike" kern="1200" cap="none" spc="0" normalizeH="0" baseline="0" noProof="0">
              <a:ln>
                <a:noFill/>
              </a:ln>
              <a:solidFill>
                <a:srgbClr val="FFFFFF"/>
              </a:solidFill>
              <a:effectLst/>
              <a:uLnTx/>
              <a:uFillTx/>
              <a:latin typeface="Ubuntu"/>
              <a:ea typeface="+mn-ea"/>
              <a:cs typeface="+mn-cs"/>
            </a:endParaRPr>
          </a:p>
        </p:txBody>
      </p:sp>
      <p:sp>
        <p:nvSpPr>
          <p:cNvPr id="14" name="Rectangle 13">
            <a:extLst>
              <a:ext uri="{FF2B5EF4-FFF2-40B4-BE49-F238E27FC236}">
                <a16:creationId xmlns:a16="http://schemas.microsoft.com/office/drawing/2014/main" id="{B8BF9307-4025-48C0-9517-419CB4B4620C}"/>
              </a:ext>
            </a:extLst>
          </p:cNvPr>
          <p:cNvSpPr/>
          <p:nvPr/>
        </p:nvSpPr>
        <p:spPr>
          <a:xfrm>
            <a:off x="437704" y="3887780"/>
            <a:ext cx="4615802" cy="1171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Ubuntu"/>
                <a:ea typeface="+mn-ea"/>
                <a:cs typeface="+mn-cs"/>
              </a:rPr>
              <a:t>Plusieurs</a:t>
            </a:r>
            <a:r>
              <a:rPr kumimoji="0" lang="en-US" sz="1600" b="0" i="0" u="none" strike="noStrike" kern="1200" cap="none" spc="0" normalizeH="0" baseline="0" noProof="0">
                <a:ln>
                  <a:noFill/>
                </a:ln>
                <a:solidFill>
                  <a:srgbClr val="FFFFFF"/>
                </a:solidFill>
                <a:effectLst/>
                <a:uLnTx/>
                <a:uFillTx/>
                <a:latin typeface="Ubuntu"/>
                <a:ea typeface="+mn-ea"/>
                <a:cs typeface="+mn-cs"/>
              </a:rPr>
              <a:t> solutions </a:t>
            </a:r>
            <a:r>
              <a:rPr kumimoji="0" lang="en-US" sz="1600" b="0" i="0" u="none" strike="noStrike" kern="1200" cap="none" spc="0" normalizeH="0" baseline="0" noProof="0" err="1">
                <a:ln>
                  <a:noFill/>
                </a:ln>
                <a:solidFill>
                  <a:srgbClr val="FFFFFF"/>
                </a:solidFill>
                <a:effectLst/>
                <a:uLnTx/>
                <a:uFillTx/>
                <a:latin typeface="Ubuntu"/>
                <a:ea typeface="+mn-ea"/>
                <a:cs typeface="+mn-cs"/>
              </a:rPr>
              <a:t>envisageables</a:t>
            </a:r>
            <a:endParaRPr kumimoji="0" lang="en-US" sz="16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Ubuntu"/>
                <a:ea typeface="+mn-ea"/>
                <a:cs typeface="+mn-cs"/>
              </a:rPr>
              <a:t>Fine Tuning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Ubuntu"/>
                <a:ea typeface="+mn-ea"/>
                <a:cs typeface="+mn-cs"/>
              </a:rPr>
              <a:t>RAG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Ubuntu"/>
                <a:ea typeface="+mn-ea"/>
                <a:cs typeface="+mn-cs"/>
              </a:rPr>
              <a:t>Agent/ MCP / Function Calling (</a:t>
            </a:r>
            <a:r>
              <a:rPr kumimoji="0" lang="en-US" sz="1600" b="0" i="0" u="none" strike="noStrike" kern="1200" cap="none" spc="0" normalizeH="0" baseline="0" noProof="0" err="1">
                <a:ln>
                  <a:noFill/>
                </a:ln>
                <a:solidFill>
                  <a:srgbClr val="FFFFFF"/>
                </a:solidFill>
                <a:effectLst/>
                <a:uLnTx/>
                <a:uFillTx/>
                <a:latin typeface="Ubuntu"/>
                <a:ea typeface="+mn-ea"/>
                <a:cs typeface="+mn-cs"/>
              </a:rPr>
              <a:t>ou</a:t>
            </a:r>
            <a:r>
              <a:rPr kumimoji="0" lang="en-US" sz="1600" b="0" i="0" u="none" strike="noStrike" kern="1200" cap="none" spc="0" normalizeH="0" baseline="0" noProof="0">
                <a:ln>
                  <a:noFill/>
                </a:ln>
                <a:solidFill>
                  <a:srgbClr val="FFFFFF"/>
                </a:solidFill>
                <a:effectLst/>
                <a:uLnTx/>
                <a:uFillTx/>
                <a:latin typeface="Ubuntu"/>
                <a:ea typeface="+mn-ea"/>
                <a:cs typeface="+mn-cs"/>
              </a:rPr>
              <a:t> Tools)</a:t>
            </a:r>
          </a:p>
        </p:txBody>
      </p:sp>
      <p:sp>
        <p:nvSpPr>
          <p:cNvPr id="15" name="ZoneTexte 14">
            <a:extLst>
              <a:ext uri="{FF2B5EF4-FFF2-40B4-BE49-F238E27FC236}">
                <a16:creationId xmlns:a16="http://schemas.microsoft.com/office/drawing/2014/main" id="{0254575F-AE72-BF04-8D86-C417ABAF86BC}"/>
              </a:ext>
            </a:extLst>
          </p:cNvPr>
          <p:cNvSpPr txBox="1"/>
          <p:nvPr/>
        </p:nvSpPr>
        <p:spPr>
          <a:xfrm>
            <a:off x="7515738" y="5623748"/>
            <a:ext cx="4248472" cy="740845"/>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err="1">
                <a:ln>
                  <a:noFill/>
                </a:ln>
                <a:solidFill>
                  <a:srgbClr val="FFFFFF"/>
                </a:solidFill>
                <a:effectLst/>
                <a:uLnTx/>
                <a:uFillTx/>
                <a:latin typeface="Ubuntu"/>
                <a:ea typeface="+mn-ea"/>
                <a:cs typeface="+mn-cs"/>
              </a:rPr>
              <a:t>ChatGPT</a:t>
            </a:r>
            <a:r>
              <a:rPr kumimoji="0" lang="fr-FR" sz="1400" b="0" i="0" u="none" strike="noStrike" kern="1200" cap="none" spc="0" normalizeH="0" baseline="0" noProof="0">
                <a:ln>
                  <a:noFill/>
                </a:ln>
                <a:solidFill>
                  <a:srgbClr val="FFFFFF"/>
                </a:solidFill>
                <a:effectLst/>
                <a:uLnTx/>
                <a:uFillTx/>
                <a:latin typeface="Ubuntu"/>
                <a:ea typeface="+mn-ea"/>
                <a:cs typeface="+mn-cs"/>
              </a:rPr>
              <a:t> utilise des agents &amp; des </a:t>
            </a:r>
            <a:r>
              <a:rPr kumimoji="0" lang="fr-FR" sz="1400" b="0" i="0" u="none" strike="noStrike" kern="1200" cap="none" spc="0" normalizeH="0" baseline="0" noProof="0" err="1">
                <a:ln>
                  <a:noFill/>
                </a:ln>
                <a:solidFill>
                  <a:srgbClr val="FFFFFF"/>
                </a:solidFill>
                <a:effectLst/>
                <a:uLnTx/>
                <a:uFillTx/>
                <a:latin typeface="Ubuntu"/>
                <a:ea typeface="+mn-ea"/>
                <a:cs typeface="+mn-cs"/>
              </a:rPr>
              <a:t>tools</a:t>
            </a:r>
            <a:r>
              <a:rPr kumimoji="0" lang="fr-FR" sz="1400" b="0" i="0" u="none" strike="noStrike" kern="1200" cap="none" spc="0" normalizeH="0" baseline="0" noProof="0">
                <a:ln>
                  <a:noFill/>
                </a:ln>
                <a:solidFill>
                  <a:srgbClr val="FFFFFF"/>
                </a:solidFill>
                <a:effectLst/>
                <a:uLnTx/>
                <a:uFillTx/>
                <a:latin typeface="Ubuntu"/>
                <a:ea typeface="+mn-ea"/>
                <a:cs typeface="+mn-cs"/>
              </a:rPr>
              <a:t>, comme:</a:t>
            </a:r>
          </a:p>
          <a:p>
            <a:pPr marL="171450" marR="0" lvl="0" indent="-171450" algn="l" defTabSz="914400" rtl="0" eaLnBrk="1" fontAlgn="auto" latinLnBrk="0" hangingPunct="1">
              <a:lnSpc>
                <a:spcPct val="100000"/>
              </a:lnSpc>
              <a:spcBef>
                <a:spcPct val="0"/>
              </a:spcBef>
              <a:spcAft>
                <a:spcPts val="0"/>
              </a:spcAft>
              <a:buClrTx/>
              <a:buSzTx/>
              <a:buFontTx/>
              <a:buChar char="-"/>
              <a:tabLst/>
              <a:defRPr/>
            </a:pPr>
            <a:r>
              <a:rPr kumimoji="0" lang="fr-FR" sz="1400" b="0" i="0" u="none" strike="noStrike" kern="1200" cap="none" spc="0" normalizeH="0" baseline="0" noProof="0" err="1">
                <a:ln>
                  <a:noFill/>
                </a:ln>
                <a:solidFill>
                  <a:srgbClr val="FFFFFF"/>
                </a:solidFill>
                <a:effectLst/>
                <a:uLnTx/>
                <a:uFillTx/>
                <a:latin typeface="Ubuntu"/>
                <a:ea typeface="+mn-ea"/>
                <a:cs typeface="+mn-cs"/>
              </a:rPr>
              <a:t>Github</a:t>
            </a:r>
            <a:endParaRPr kumimoji="0" lang="fr-FR" sz="1400" b="0" i="0" u="none" strike="noStrike" kern="1200" cap="none" spc="0" normalizeH="0" baseline="0" noProof="0">
              <a:ln>
                <a:noFill/>
              </a:ln>
              <a:solidFill>
                <a:srgbClr val="FFFFFF"/>
              </a:solidFill>
              <a:effectLst/>
              <a:uLnTx/>
              <a:uFillTx/>
              <a:latin typeface="Ubuntu"/>
              <a:ea typeface="+mn-ea"/>
              <a:cs typeface="+mn-cs"/>
            </a:endParaRPr>
          </a:p>
          <a:p>
            <a:pPr marL="171450" marR="0" lvl="0" indent="-171450" algn="l" defTabSz="914400" rtl="0" eaLnBrk="1" fontAlgn="auto" latinLnBrk="0" hangingPunct="1">
              <a:lnSpc>
                <a:spcPct val="100000"/>
              </a:lnSpc>
              <a:spcBef>
                <a:spcPct val="0"/>
              </a:spcBef>
              <a:spcAft>
                <a:spcPts val="0"/>
              </a:spcAft>
              <a:buClrTx/>
              <a:buSzTx/>
              <a:buFontTx/>
              <a:buChar char="-"/>
              <a:tabLst/>
              <a:defRPr/>
            </a:pPr>
            <a:r>
              <a:rPr kumimoji="0" lang="fr-FR" sz="1400" b="0" i="0" u="none" strike="noStrike" kern="1200" cap="none" spc="0" normalizeH="0" baseline="0" noProof="0" err="1">
                <a:ln>
                  <a:noFill/>
                </a:ln>
                <a:solidFill>
                  <a:srgbClr val="FFFFFF"/>
                </a:solidFill>
                <a:effectLst/>
                <a:uLnTx/>
                <a:uFillTx/>
                <a:latin typeface="Ubuntu"/>
                <a:ea typeface="+mn-ea"/>
                <a:cs typeface="+mn-cs"/>
              </a:rPr>
              <a:t>Wikipedia</a:t>
            </a:r>
            <a:endParaRPr kumimoji="0" lang="fr-FR" sz="1400" b="0" i="0" u="none" strike="noStrike" kern="1200" cap="none" spc="0" normalizeH="0" baseline="0" noProof="0">
              <a:ln>
                <a:noFill/>
              </a:ln>
              <a:solidFill>
                <a:srgbClr val="FFFFFF"/>
              </a:solidFill>
              <a:effectLst/>
              <a:uLnTx/>
              <a:uFillTx/>
              <a:latin typeface="Ubuntu"/>
              <a:ea typeface="+mn-ea"/>
              <a:cs typeface="+mn-cs"/>
            </a:endParaRPr>
          </a:p>
        </p:txBody>
      </p:sp>
      <p:sp>
        <p:nvSpPr>
          <p:cNvPr id="16" name="Pfeil nach rechts 4">
            <a:extLst>
              <a:ext uri="{FF2B5EF4-FFF2-40B4-BE49-F238E27FC236}">
                <a16:creationId xmlns:a16="http://schemas.microsoft.com/office/drawing/2014/main" id="{3621B949-EF2C-3E2F-1FCF-A9BEE5586697}"/>
              </a:ext>
              <a:ext uri="{C183D7F6-B498-43B3-948B-1728B52AA6E4}">
                <adec:decorative xmlns:adec="http://schemas.microsoft.com/office/drawing/2017/decorative" val="1"/>
              </a:ext>
            </a:extLst>
          </p:cNvPr>
          <p:cNvSpPr/>
          <p:nvPr/>
        </p:nvSpPr>
        <p:spPr bwMode="gray">
          <a:xfrm>
            <a:off x="4761470" y="2158951"/>
            <a:ext cx="2537255" cy="473802"/>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7" name="Rectangle 16">
            <a:extLst>
              <a:ext uri="{FF2B5EF4-FFF2-40B4-BE49-F238E27FC236}">
                <a16:creationId xmlns:a16="http://schemas.microsoft.com/office/drawing/2014/main" id="{4226A47C-6486-2F84-D2E6-CD974F8F0660}"/>
              </a:ext>
            </a:extLst>
          </p:cNvPr>
          <p:cNvSpPr/>
          <p:nvPr/>
        </p:nvSpPr>
        <p:spPr>
          <a:xfrm>
            <a:off x="10109839" y="5013176"/>
            <a:ext cx="432048" cy="17276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err="1">
              <a:ln>
                <a:noFill/>
              </a:ln>
              <a:solidFill>
                <a:prstClr val="black"/>
              </a:solidFill>
              <a:effectLst/>
              <a:uLnTx/>
              <a:uFillTx/>
              <a:latin typeface="Ubuntu"/>
              <a:ea typeface="+mn-ea"/>
              <a:cs typeface="+mn-cs"/>
            </a:endParaRPr>
          </a:p>
        </p:txBody>
      </p:sp>
      <p:sp>
        <p:nvSpPr>
          <p:cNvPr id="18" name="Rectangle 17">
            <a:extLst>
              <a:ext uri="{FF2B5EF4-FFF2-40B4-BE49-F238E27FC236}">
                <a16:creationId xmlns:a16="http://schemas.microsoft.com/office/drawing/2014/main" id="{E2AE2AD4-860A-316C-8D29-5CC8F3E4533E}"/>
              </a:ext>
            </a:extLst>
          </p:cNvPr>
          <p:cNvSpPr/>
          <p:nvPr/>
        </p:nvSpPr>
        <p:spPr>
          <a:xfrm>
            <a:off x="9245743" y="4606616"/>
            <a:ext cx="432048" cy="17276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err="1">
              <a:ln>
                <a:noFill/>
              </a:ln>
              <a:solidFill>
                <a:prstClr val="black"/>
              </a:solidFill>
              <a:effectLst/>
              <a:uLnTx/>
              <a:uFillTx/>
              <a:latin typeface="Ubuntu"/>
              <a:ea typeface="+mn-ea"/>
              <a:cs typeface="+mn-cs"/>
            </a:endParaRPr>
          </a:p>
        </p:txBody>
      </p:sp>
      <p:sp>
        <p:nvSpPr>
          <p:cNvPr id="19" name="Rectangle 18">
            <a:extLst>
              <a:ext uri="{FF2B5EF4-FFF2-40B4-BE49-F238E27FC236}">
                <a16:creationId xmlns:a16="http://schemas.microsoft.com/office/drawing/2014/main" id="{6F4D9313-55DC-E518-032D-11D5DE5ADC1C}"/>
              </a:ext>
            </a:extLst>
          </p:cNvPr>
          <p:cNvSpPr/>
          <p:nvPr/>
        </p:nvSpPr>
        <p:spPr>
          <a:xfrm>
            <a:off x="8309639" y="5355397"/>
            <a:ext cx="432048" cy="17276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err="1">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76936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1000"/>
                                        <p:tgtEl>
                                          <p:spTgt spid="14">
                                            <p:txEl>
                                              <p:pRg st="1" end="1"/>
                                            </p:txEl>
                                          </p:spTgt>
                                        </p:tgtEl>
                                      </p:cBhvr>
                                    </p:animEffect>
                                    <p:anim calcmode="lin" valueType="num">
                                      <p:cBhvr>
                                        <p:cTn id="1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1000"/>
                                        <p:tgtEl>
                                          <p:spTgt spid="14">
                                            <p:txEl>
                                              <p:pRg st="2" end="2"/>
                                            </p:txEl>
                                          </p:spTgt>
                                        </p:tgtEl>
                                      </p:cBhvr>
                                    </p:animEffect>
                                    <p:anim calcmode="lin" valueType="num">
                                      <p:cBhvr>
                                        <p:cTn id="18"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1000"/>
                                        <p:tgtEl>
                                          <p:spTgt spid="14">
                                            <p:txEl>
                                              <p:pRg st="3" end="3"/>
                                            </p:txEl>
                                          </p:spTgt>
                                        </p:tgtEl>
                                      </p:cBhvr>
                                    </p:animEffect>
                                    <p:anim calcmode="lin" valueType="num">
                                      <p:cBhvr>
                                        <p:cTn id="23"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A85ABBDF-FBC1-9CE2-6F27-A9EE8B269951}"/>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B67D9F2-71CC-9B89-D227-ACA3D019F345}"/>
              </a:ext>
            </a:extLst>
          </p:cNvPr>
          <p:cNvSpPr>
            <a:spLocks noGrp="1"/>
          </p:cNvSpPr>
          <p:nvPr>
            <p:ph type="title"/>
          </p:nvPr>
        </p:nvSpPr>
        <p:spPr/>
        <p:txBody>
          <a:bodyPr/>
          <a:lstStyle/>
          <a:p>
            <a:r>
              <a:rPr lang="en-US"/>
              <a:t>LLM &amp; IA generative</a:t>
            </a:r>
          </a:p>
        </p:txBody>
      </p:sp>
      <p:sp>
        <p:nvSpPr>
          <p:cNvPr id="2" name="Espace réservé du texte 1">
            <a:extLst>
              <a:ext uri="{FF2B5EF4-FFF2-40B4-BE49-F238E27FC236}">
                <a16:creationId xmlns:a16="http://schemas.microsoft.com/office/drawing/2014/main" id="{32F8F1DE-9659-D808-A9D5-36322B49F79F}"/>
              </a:ext>
            </a:extLst>
          </p:cNvPr>
          <p:cNvSpPr>
            <a:spLocks noGrp="1"/>
          </p:cNvSpPr>
          <p:nvPr>
            <p:ph type="body" sz="quarter" idx="15"/>
          </p:nvPr>
        </p:nvSpPr>
        <p:spPr>
          <a:xfrm>
            <a:off x="407988" y="1341374"/>
            <a:ext cx="11369042" cy="246221"/>
          </a:xfrm>
        </p:spPr>
        <p:txBody>
          <a:bodyPr/>
          <a:lstStyle/>
          <a:p>
            <a:r>
              <a:rPr lang="en-US" err="1"/>
              <a:t>Enjeu</a:t>
            </a:r>
            <a:r>
              <a:rPr lang="en-US"/>
              <a:t> </a:t>
            </a:r>
            <a:r>
              <a:rPr lang="en-US" err="1"/>
              <a:t>énergétique</a:t>
            </a:r>
            <a:endParaRPr lang="en-US"/>
          </a:p>
        </p:txBody>
      </p:sp>
      <p:sp>
        <p:nvSpPr>
          <p:cNvPr id="6" name="Espace réservé du texte 2">
            <a:extLst>
              <a:ext uri="{FF2B5EF4-FFF2-40B4-BE49-F238E27FC236}">
                <a16:creationId xmlns:a16="http://schemas.microsoft.com/office/drawing/2014/main" id="{D0340BFB-C9A6-6363-8265-3E1C74D35299}"/>
              </a:ext>
            </a:extLst>
          </p:cNvPr>
          <p:cNvSpPr txBox="1">
            <a:spLocks/>
          </p:cNvSpPr>
          <p:nvPr/>
        </p:nvSpPr>
        <p:spPr>
          <a:xfrm>
            <a:off x="395168" y="1916832"/>
            <a:ext cx="11369042" cy="72477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pic>
        <p:nvPicPr>
          <p:cNvPr id="4098" name="Picture 2" descr="Comment l'IA impact l'évolution et l'activité des data centers ?">
            <a:extLst>
              <a:ext uri="{FF2B5EF4-FFF2-40B4-BE49-F238E27FC236}">
                <a16:creationId xmlns:a16="http://schemas.microsoft.com/office/drawing/2014/main" id="{3BCA59E1-ADD0-CC5A-7732-5A90484A1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5662" y="4086541"/>
            <a:ext cx="3997722" cy="2248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E51CB62-5CE1-33FD-B6AC-1F42A125C850}"/>
              </a:ext>
            </a:extLst>
          </p:cNvPr>
          <p:cNvSpPr/>
          <p:nvPr/>
        </p:nvSpPr>
        <p:spPr>
          <a:xfrm>
            <a:off x="404497" y="1699040"/>
            <a:ext cx="5688012" cy="3096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FFFFFF"/>
                </a:solidFill>
                <a:effectLst/>
                <a:uLnTx/>
                <a:uFillTx/>
                <a:latin typeface="Ubuntu"/>
                <a:ea typeface="+mn-ea"/>
                <a:cs typeface="+mn-cs"/>
              </a:rPr>
              <a:t>Aujourd’hui</a:t>
            </a:r>
            <a:r>
              <a:rPr kumimoji="0" lang="en-US" sz="1600" b="0" i="0" u="none" strike="noStrike" kern="1200" cap="none" spc="0" normalizeH="0" baseline="0" noProof="0">
                <a:ln>
                  <a:noFill/>
                </a:ln>
                <a:solidFill>
                  <a:srgbClr val="FFFFFF"/>
                </a:solidFill>
                <a:effectLst/>
                <a:uLnTx/>
                <a:uFillTx/>
                <a:latin typeface="Ubuntu"/>
                <a:ea typeface="+mn-ea"/>
                <a:cs typeface="+mn-cs"/>
              </a:rPr>
              <a:t> les grands LLM </a:t>
            </a:r>
            <a:r>
              <a:rPr kumimoji="0" lang="en-US" sz="1600" b="0" i="0" u="none" strike="noStrike" kern="1200" cap="none" spc="0" normalizeH="0" baseline="0" noProof="0" err="1">
                <a:ln>
                  <a:noFill/>
                </a:ln>
                <a:solidFill>
                  <a:srgbClr val="FFFFFF"/>
                </a:solidFill>
                <a:effectLst/>
                <a:uLnTx/>
                <a:uFillTx/>
                <a:latin typeface="Ubuntu"/>
                <a:ea typeface="+mn-ea"/>
                <a:cs typeface="+mn-cs"/>
              </a:rPr>
              <a:t>ont</a:t>
            </a:r>
            <a:r>
              <a:rPr kumimoji="0" lang="en-US" sz="1600" b="0" i="0" u="none" strike="noStrike" kern="1200" cap="none" spc="0" normalizeH="0" baseline="0" noProof="0">
                <a:ln>
                  <a:noFill/>
                </a:ln>
                <a:solidFill>
                  <a:srgbClr val="FFFFFF"/>
                </a:solidFill>
                <a:effectLst/>
                <a:uLnTx/>
                <a:uFillTx/>
                <a:latin typeface="Ubuntu"/>
                <a:ea typeface="+mn-ea"/>
                <a:cs typeface="+mn-cs"/>
              </a:rPr>
              <a:t> </a:t>
            </a:r>
            <a:r>
              <a:rPr kumimoji="0" lang="en-US" sz="1600" b="0" i="0" u="none" strike="noStrike" kern="1200" cap="none" spc="0" normalizeH="0" baseline="0" noProof="0" err="1">
                <a:ln>
                  <a:noFill/>
                </a:ln>
                <a:solidFill>
                  <a:srgbClr val="FFFFFF"/>
                </a:solidFill>
                <a:effectLst/>
                <a:uLnTx/>
                <a:uFillTx/>
                <a:latin typeface="Ubuntu"/>
                <a:ea typeface="+mn-ea"/>
                <a:cs typeface="+mn-cs"/>
              </a:rPr>
              <a:t>besoin</a:t>
            </a:r>
            <a:r>
              <a:rPr kumimoji="0" lang="en-US" sz="1600" b="0" i="0" u="none" strike="noStrike" kern="1200" cap="none" spc="0" normalizeH="0" baseline="0" noProof="0">
                <a:ln>
                  <a:noFill/>
                </a:ln>
                <a:solidFill>
                  <a:srgbClr val="FFFFFF"/>
                </a:solidFill>
                <a:effectLst/>
                <a:uLnTx/>
                <a:uFillTx/>
                <a:latin typeface="Ubuntu"/>
                <a:ea typeface="+mn-ea"/>
                <a:cs typeface="+mn-cs"/>
              </a:rPr>
              <a:t> </a:t>
            </a:r>
            <a:r>
              <a:rPr kumimoji="0" lang="en-US" sz="1600" b="0" i="0" u="none" strike="noStrike" kern="1200" cap="none" spc="0" normalizeH="0" baseline="0" noProof="0" err="1">
                <a:ln>
                  <a:noFill/>
                </a:ln>
                <a:solidFill>
                  <a:srgbClr val="FFFFFF"/>
                </a:solidFill>
                <a:effectLst/>
                <a:uLnTx/>
                <a:uFillTx/>
                <a:latin typeface="Ubuntu"/>
                <a:ea typeface="+mn-ea"/>
                <a:cs typeface="+mn-cs"/>
              </a:rPr>
              <a:t>d’environ</a:t>
            </a:r>
            <a:r>
              <a:rPr kumimoji="0" lang="en-US" sz="1600" b="0" i="0" u="none" strike="noStrike" kern="1200" cap="none" spc="0" normalizeH="0" baseline="0" noProof="0">
                <a:ln>
                  <a:noFill/>
                </a:ln>
                <a:solidFill>
                  <a:srgbClr val="FFFFFF"/>
                </a:solidFill>
                <a:effectLst/>
                <a:uLnTx/>
                <a:uFillTx/>
                <a:latin typeface="Ubuntu"/>
                <a:ea typeface="+mn-ea"/>
                <a:cs typeface="+mn-cs"/>
              </a:rPr>
              <a:t> 70go à 500 Go de </a:t>
            </a:r>
            <a:r>
              <a:rPr kumimoji="0" lang="en-US" sz="1600" b="0" i="0" u="none" strike="noStrike" kern="1200" cap="none" spc="0" normalizeH="0" baseline="0" noProof="0" err="1">
                <a:ln>
                  <a:noFill/>
                </a:ln>
                <a:solidFill>
                  <a:srgbClr val="FFFFFF"/>
                </a:solidFill>
                <a:effectLst/>
                <a:uLnTx/>
                <a:uFillTx/>
                <a:latin typeface="Ubuntu"/>
                <a:ea typeface="+mn-ea"/>
                <a:cs typeface="+mn-cs"/>
              </a:rPr>
              <a:t>mémoire</a:t>
            </a:r>
            <a:r>
              <a:rPr kumimoji="0" lang="en-US" sz="1600" b="0" i="0" u="none" strike="noStrike" kern="1200" cap="none" spc="0" normalizeH="0" baseline="0" noProof="0">
                <a:ln>
                  <a:noFill/>
                </a:ln>
                <a:solidFill>
                  <a:srgbClr val="FFFFFF"/>
                </a:solidFill>
                <a:effectLst/>
                <a:uLnTx/>
                <a:uFillTx/>
                <a:latin typeface="Ubuntu"/>
                <a:ea typeface="+mn-ea"/>
                <a:cs typeface="+mn-cs"/>
              </a:rPr>
              <a:t> GPU pour </a:t>
            </a:r>
            <a:r>
              <a:rPr kumimoji="0" lang="en-US" sz="1600" b="0" i="0" u="none" strike="noStrike" kern="1200" cap="none" spc="0" normalizeH="0" baseline="0" noProof="0" err="1">
                <a:ln>
                  <a:noFill/>
                </a:ln>
                <a:solidFill>
                  <a:srgbClr val="FFFFFF"/>
                </a:solidFill>
                <a:effectLst/>
                <a:uLnTx/>
                <a:uFillTx/>
                <a:latin typeface="Ubuntu"/>
                <a:ea typeface="+mn-ea"/>
                <a:cs typeface="+mn-cs"/>
              </a:rPr>
              <a:t>fonctionner</a:t>
            </a:r>
            <a:endParaRPr kumimoji="0" lang="en-US" sz="1600" b="0" i="0" u="none" strike="noStrike" kern="1200" cap="none" spc="0" normalizeH="0" baseline="0" noProof="0">
              <a:ln>
                <a:noFill/>
              </a:ln>
              <a:solidFill>
                <a:srgbClr val="FFFFFF"/>
              </a:solidFill>
              <a:effectLst/>
              <a:uLnTx/>
              <a:uFillTx/>
              <a:latin typeface="Ubuntu"/>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Ubuntu"/>
                <a:ea typeface="+mn-ea"/>
                <a:cs typeface="+mn-cs"/>
              </a:rPr>
              <a:t>Le </a:t>
            </a:r>
            <a:r>
              <a:rPr kumimoji="0" lang="en-US" sz="1400" b="0" i="0" u="none" strike="noStrike" kern="1200" cap="none" spc="0" normalizeH="0" baseline="0" noProof="0" err="1">
                <a:ln>
                  <a:noFill/>
                </a:ln>
                <a:solidFill>
                  <a:srgbClr val="FFFFFF"/>
                </a:solidFill>
                <a:effectLst/>
                <a:uLnTx/>
                <a:uFillTx/>
                <a:latin typeface="Ubuntu"/>
                <a:ea typeface="+mn-ea"/>
                <a:cs typeface="+mn-cs"/>
              </a:rPr>
              <a:t>contexte</a:t>
            </a:r>
            <a:r>
              <a:rPr kumimoji="0" lang="en-US" sz="1400" b="0" i="0" u="none" strike="noStrike" kern="1200" cap="none" spc="0" normalizeH="0" baseline="0" noProof="0">
                <a:ln>
                  <a:noFill/>
                </a:ln>
                <a:solidFill>
                  <a:srgbClr val="FFFFFF"/>
                </a:solidFill>
                <a:effectLst/>
                <a:uLnTx/>
                <a:uFillTx/>
                <a:latin typeface="Ubuntu"/>
                <a:ea typeface="+mn-ea"/>
                <a:cs typeface="+mn-cs"/>
              </a:rPr>
              <a:t> de plus </a:t>
            </a:r>
            <a:r>
              <a:rPr kumimoji="0" lang="en-US" sz="1400" b="0" i="0" u="none" strike="noStrike" kern="1200" cap="none" spc="0" normalizeH="0" baseline="0" noProof="0" err="1">
                <a:ln>
                  <a:noFill/>
                </a:ln>
                <a:solidFill>
                  <a:srgbClr val="FFFFFF"/>
                </a:solidFill>
                <a:effectLst/>
                <a:uLnTx/>
                <a:uFillTx/>
                <a:latin typeface="Ubuntu"/>
                <a:ea typeface="+mn-ea"/>
                <a:cs typeface="+mn-cs"/>
              </a:rPr>
              <a:t>en</a:t>
            </a:r>
            <a:r>
              <a:rPr kumimoji="0" lang="en-US" sz="1400" b="0" i="0" u="none" strike="noStrike" kern="1200" cap="none" spc="0" normalizeH="0" baseline="0" noProof="0">
                <a:ln>
                  <a:noFill/>
                </a:ln>
                <a:solidFill>
                  <a:srgbClr val="FFFFFF"/>
                </a:solidFill>
                <a:effectLst/>
                <a:uLnTx/>
                <a:uFillTx/>
                <a:latin typeface="Ubuntu"/>
                <a:ea typeface="+mn-ea"/>
                <a:cs typeface="+mn-cs"/>
              </a:rPr>
              <a:t> plus grand à conserver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Ubuntu"/>
                <a:ea typeface="+mn-ea"/>
                <a:cs typeface="+mn-cs"/>
              </a:rPr>
              <a:t>Le </a:t>
            </a:r>
            <a:r>
              <a:rPr kumimoji="0" lang="en-US" sz="1400" b="0" i="0" u="none" strike="noStrike" kern="1200" cap="none" spc="0" normalizeH="0" baseline="0" noProof="0" err="1">
                <a:ln>
                  <a:noFill/>
                </a:ln>
                <a:solidFill>
                  <a:srgbClr val="FFFFFF"/>
                </a:solidFill>
                <a:effectLst/>
                <a:uLnTx/>
                <a:uFillTx/>
                <a:latin typeface="Ubuntu"/>
                <a:ea typeface="+mn-ea"/>
                <a:cs typeface="+mn-cs"/>
              </a:rPr>
              <a:t>nombre</a:t>
            </a:r>
            <a:r>
              <a:rPr kumimoji="0" lang="en-US" sz="1400" b="0" i="0" u="none" strike="noStrike" kern="1200" cap="none" spc="0" normalizeH="0" baseline="0" noProof="0">
                <a:ln>
                  <a:noFill/>
                </a:ln>
                <a:solidFill>
                  <a:srgbClr val="FFFFFF"/>
                </a:solidFill>
                <a:effectLst/>
                <a:uLnTx/>
                <a:uFillTx/>
                <a:latin typeface="Ubuntu"/>
                <a:ea typeface="+mn-ea"/>
                <a:cs typeface="+mn-cs"/>
              </a:rPr>
              <a:t> de </a:t>
            </a:r>
            <a:r>
              <a:rPr kumimoji="0" lang="en-US" sz="1400" b="0" i="0" u="none" strike="noStrike" kern="1200" cap="none" spc="0" normalizeH="0" baseline="0" noProof="0" err="1">
                <a:ln>
                  <a:noFill/>
                </a:ln>
                <a:solidFill>
                  <a:srgbClr val="FFFFFF"/>
                </a:solidFill>
                <a:effectLst/>
                <a:uLnTx/>
                <a:uFillTx/>
                <a:latin typeface="Ubuntu"/>
                <a:ea typeface="+mn-ea"/>
                <a:cs typeface="+mn-cs"/>
              </a:rPr>
              <a:t>paramètres</a:t>
            </a:r>
            <a:r>
              <a:rPr kumimoji="0" lang="en-US" sz="1400" b="0" i="0" u="none" strike="noStrike" kern="1200" cap="none" spc="0" normalizeH="0" baseline="0" noProof="0">
                <a:ln>
                  <a:noFill/>
                </a:ln>
                <a:solidFill>
                  <a:srgbClr val="FFFFFF"/>
                </a:solidFill>
                <a:effectLst/>
                <a:uLnTx/>
                <a:uFillTx/>
                <a:latin typeface="Ubuntu"/>
                <a:ea typeface="+mn-ea"/>
                <a:cs typeface="+mn-cs"/>
              </a:rPr>
              <a:t> pour entrainer le </a:t>
            </a:r>
            <a:r>
              <a:rPr kumimoji="0" lang="en-US" sz="1400" b="0" i="0" u="none" strike="noStrike" kern="1200" cap="none" spc="0" normalizeH="0" baseline="0" noProof="0" err="1">
                <a:ln>
                  <a:noFill/>
                </a:ln>
                <a:solidFill>
                  <a:srgbClr val="FFFFFF"/>
                </a:solidFill>
                <a:effectLst/>
                <a:uLnTx/>
                <a:uFillTx/>
                <a:latin typeface="Ubuntu"/>
                <a:ea typeface="+mn-ea"/>
                <a:cs typeface="+mn-cs"/>
              </a:rPr>
              <a:t>modèle</a:t>
            </a:r>
            <a:endParaRPr kumimoji="0" lang="en-US" sz="1400" b="0" i="0"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Ubuntu"/>
                <a:ea typeface="+mn-ea"/>
                <a:cs typeface="+mn-cs"/>
              </a:rPr>
              <a:t>1 GPU = pas beaucoup de </a:t>
            </a:r>
            <a:r>
              <a:rPr kumimoji="0" lang="en-US" sz="1600" b="0" i="0" u="none" strike="noStrike" kern="1200" cap="none" spc="0" normalizeH="0" baseline="0" noProof="0" err="1">
                <a:ln>
                  <a:noFill/>
                </a:ln>
                <a:solidFill>
                  <a:srgbClr val="FFFFFF"/>
                </a:solidFill>
                <a:effectLst/>
                <a:uLnTx/>
                <a:uFillTx/>
                <a:latin typeface="Ubuntu"/>
                <a:ea typeface="+mn-ea"/>
                <a:cs typeface="+mn-cs"/>
              </a:rPr>
              <a:t>requêtes</a:t>
            </a:r>
            <a:r>
              <a:rPr kumimoji="0" lang="en-US" sz="1600" b="0" i="0" u="none" strike="noStrike" kern="1200" cap="none" spc="0" normalizeH="0" baseline="0" noProof="0">
                <a:ln>
                  <a:noFill/>
                </a:ln>
                <a:solidFill>
                  <a:srgbClr val="FFFFFF"/>
                </a:solidFill>
                <a:effectLst/>
                <a:uLnTx/>
                <a:uFillTx/>
                <a:latin typeface="Ubuntu"/>
                <a:ea typeface="+mn-ea"/>
                <a:cs typeface="+mn-cs"/>
              </a:rPr>
              <a:t> </a:t>
            </a:r>
            <a:r>
              <a:rPr kumimoji="0" lang="en-US" sz="1600" b="0" i="0" u="none" strike="noStrike" kern="1200" cap="none" spc="0" normalizeH="0" baseline="0" noProof="0" err="1">
                <a:ln>
                  <a:noFill/>
                </a:ln>
                <a:solidFill>
                  <a:srgbClr val="FFFFFF"/>
                </a:solidFill>
                <a:effectLst/>
                <a:uLnTx/>
                <a:uFillTx/>
                <a:latin typeface="Ubuntu"/>
                <a:ea typeface="+mn-ea"/>
                <a:cs typeface="+mn-cs"/>
              </a:rPr>
              <a:t>en</a:t>
            </a:r>
            <a:r>
              <a:rPr kumimoji="0" lang="en-US" sz="1600" b="0" i="0" u="none" strike="noStrike" kern="1200" cap="none" spc="0" normalizeH="0" baseline="0" noProof="0">
                <a:ln>
                  <a:noFill/>
                </a:ln>
                <a:solidFill>
                  <a:srgbClr val="FFFFFF"/>
                </a:solidFill>
                <a:effectLst/>
                <a:uLnTx/>
                <a:uFillTx/>
                <a:latin typeface="Ubuntu"/>
                <a:ea typeface="+mn-ea"/>
                <a:cs typeface="+mn-cs"/>
              </a:rPr>
              <a:t> </a:t>
            </a:r>
            <a:r>
              <a:rPr kumimoji="0" lang="en-US" sz="1600" b="0" i="0" u="none" strike="noStrike" kern="1200" cap="none" spc="0" normalizeH="0" baseline="0" noProof="0" err="1">
                <a:ln>
                  <a:noFill/>
                </a:ln>
                <a:solidFill>
                  <a:srgbClr val="FFFFFF"/>
                </a:solidFill>
                <a:effectLst/>
                <a:uLnTx/>
                <a:uFillTx/>
                <a:latin typeface="Ubuntu"/>
                <a:ea typeface="+mn-ea"/>
                <a:cs typeface="+mn-cs"/>
              </a:rPr>
              <a:t>parallèle</a:t>
            </a:r>
            <a:endParaRPr kumimoji="0" lang="en-US" sz="1600" b="0" i="0" u="none" strike="noStrike" kern="1200" cap="none" spc="0" normalizeH="0" baseline="0" noProof="0">
              <a:ln>
                <a:noFill/>
              </a:ln>
              <a:solidFill>
                <a:srgbClr val="FFFFFF"/>
              </a:solidFill>
              <a:effectLst/>
              <a:uLnTx/>
              <a:uFillTx/>
              <a:latin typeface="Ubuntu"/>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FFFFFF"/>
                </a:solidFill>
                <a:effectLst/>
                <a:uLnTx/>
                <a:uFillTx/>
                <a:latin typeface="Ubuntu"/>
                <a:ea typeface="+mn-ea"/>
                <a:cs typeface="+mn-cs"/>
              </a:rPr>
              <a:t>Besoin</a:t>
            </a:r>
            <a:r>
              <a:rPr kumimoji="0" lang="en-US" sz="1600" b="0" i="0" u="none" strike="noStrike" kern="1200" cap="none" spc="0" normalizeH="0" baseline="0" noProof="0">
                <a:ln>
                  <a:noFill/>
                </a:ln>
                <a:solidFill>
                  <a:srgbClr val="FFFFFF"/>
                </a:solidFill>
                <a:effectLst/>
                <a:uLnTx/>
                <a:uFillTx/>
                <a:latin typeface="Ubuntu"/>
                <a:ea typeface="+mn-ea"/>
                <a:cs typeface="+mn-cs"/>
              </a:rPr>
              <a:t> d’un très grand </a:t>
            </a:r>
            <a:r>
              <a:rPr kumimoji="0" lang="en-US" sz="1600" b="0" i="0" u="none" strike="noStrike" kern="1200" cap="none" spc="0" normalizeH="0" baseline="0" noProof="0" err="1">
                <a:ln>
                  <a:noFill/>
                </a:ln>
                <a:solidFill>
                  <a:srgbClr val="FFFFFF"/>
                </a:solidFill>
                <a:effectLst/>
                <a:uLnTx/>
                <a:uFillTx/>
                <a:latin typeface="Ubuntu"/>
                <a:ea typeface="+mn-ea"/>
                <a:cs typeface="+mn-cs"/>
              </a:rPr>
              <a:t>nombre</a:t>
            </a:r>
            <a:r>
              <a:rPr kumimoji="0" lang="en-US" sz="1600" b="0" i="0" u="none" strike="noStrike" kern="1200" cap="none" spc="0" normalizeH="0" baseline="0" noProof="0">
                <a:ln>
                  <a:noFill/>
                </a:ln>
                <a:solidFill>
                  <a:srgbClr val="FFFFFF"/>
                </a:solidFill>
                <a:effectLst/>
                <a:uLnTx/>
                <a:uFillTx/>
                <a:latin typeface="Ubuntu"/>
                <a:ea typeface="+mn-ea"/>
                <a:cs typeface="+mn-cs"/>
              </a:rPr>
              <a:t> de GPU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Ubuntu"/>
                <a:ea typeface="+mn-ea"/>
                <a:cs typeface="+mn-cs"/>
              </a:rPr>
              <a:t>OpenAI: au </a:t>
            </a:r>
            <a:r>
              <a:rPr kumimoji="0" lang="en-US" sz="1600" b="0" i="0" u="none" strike="noStrike" kern="1200" cap="none" spc="0" normalizeH="0" baseline="0" noProof="0" err="1">
                <a:ln>
                  <a:noFill/>
                </a:ln>
                <a:solidFill>
                  <a:srgbClr val="FFFFFF"/>
                </a:solidFill>
                <a:effectLst/>
                <a:uLnTx/>
                <a:uFillTx/>
                <a:latin typeface="Ubuntu"/>
                <a:ea typeface="+mn-ea"/>
                <a:cs typeface="+mn-cs"/>
              </a:rPr>
              <a:t>moins</a:t>
            </a:r>
            <a:r>
              <a:rPr kumimoji="0" lang="en-US" sz="1600" b="0" i="0" u="none" strike="noStrike" kern="1200" cap="none" spc="0" normalizeH="0" baseline="0" noProof="0">
                <a:ln>
                  <a:noFill/>
                </a:ln>
                <a:solidFill>
                  <a:srgbClr val="FFFFFF"/>
                </a:solidFill>
                <a:effectLst/>
                <a:uLnTx/>
                <a:uFillTx/>
                <a:latin typeface="Ubuntu"/>
                <a:ea typeface="+mn-ea"/>
                <a:cs typeface="+mn-cs"/>
              </a:rPr>
              <a:t> 60.000 GPU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Ubuntu"/>
                <a:ea typeface="+mn-ea"/>
                <a:cs typeface="+mn-cs"/>
              </a:rPr>
              <a:t>1 GPU &gt;= 350W</a:t>
            </a:r>
          </a:p>
        </p:txBody>
      </p:sp>
      <p:pic>
        <p:nvPicPr>
          <p:cNvPr id="4100" name="Picture 4" descr="Pour l'IA, Meta va acquérir 350 000 accélérateurs Nvidia H100 - Le Monde  Informatique">
            <a:extLst>
              <a:ext uri="{FF2B5EF4-FFF2-40B4-BE49-F238E27FC236}">
                <a16:creationId xmlns:a16="http://schemas.microsoft.com/office/drawing/2014/main" id="{3DDA24A0-7717-F261-8E98-60620B057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3653" y="1755241"/>
            <a:ext cx="1497117" cy="997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4" descr="Llama 2 Model Details">
            <a:extLst>
              <a:ext uri="{FF2B5EF4-FFF2-40B4-BE49-F238E27FC236}">
                <a16:creationId xmlns:a16="http://schemas.microsoft.com/office/drawing/2014/main" id="{F3C3C99E-E59E-F089-04CD-0C3841EC4B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28" t="15176" r="12114" b="20146"/>
          <a:stretch>
            <a:fillRect/>
          </a:stretch>
        </p:blipFill>
        <p:spPr bwMode="auto">
          <a:xfrm>
            <a:off x="8698463" y="937363"/>
            <a:ext cx="1098353" cy="557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B0B0B1A8-858E-B3E9-6C8B-4D39DD1C00B9}"/>
              </a:ext>
            </a:extLst>
          </p:cNvPr>
          <p:cNvSpPr txBox="1"/>
          <p:nvPr/>
        </p:nvSpPr>
        <p:spPr>
          <a:xfrm>
            <a:off x="8037619" y="2052750"/>
            <a:ext cx="1002594" cy="402291"/>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000" b="1" i="0" u="none" strike="noStrike" kern="1200" cap="none" spc="0" normalizeH="0" baseline="0" noProof="0">
                <a:ln>
                  <a:noFill/>
                </a:ln>
                <a:solidFill>
                  <a:srgbClr val="B9B9B9"/>
                </a:solidFill>
                <a:effectLst/>
                <a:uLnTx/>
                <a:uFillTx/>
                <a:latin typeface="Ubuntu"/>
                <a:ea typeface="+mn-ea"/>
                <a:cs typeface="+mn-cs"/>
              </a:rPr>
              <a:t>32.000</a:t>
            </a:r>
          </a:p>
        </p:txBody>
      </p:sp>
      <p:sp>
        <p:nvSpPr>
          <p:cNvPr id="9" name="ZoneTexte 8">
            <a:extLst>
              <a:ext uri="{FF2B5EF4-FFF2-40B4-BE49-F238E27FC236}">
                <a16:creationId xmlns:a16="http://schemas.microsoft.com/office/drawing/2014/main" id="{69AF02D8-143B-BEB8-E797-9B4A301AAEBB}"/>
              </a:ext>
            </a:extLst>
          </p:cNvPr>
          <p:cNvSpPr txBox="1"/>
          <p:nvPr/>
        </p:nvSpPr>
        <p:spPr>
          <a:xfrm>
            <a:off x="8887599" y="1635930"/>
            <a:ext cx="720080" cy="1110177"/>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6600" b="1" i="0" u="none" strike="noStrike" kern="1200" cap="none" spc="0" normalizeH="0" baseline="0" noProof="0">
                <a:ln>
                  <a:noFill/>
                </a:ln>
                <a:solidFill>
                  <a:srgbClr val="B9B9B9"/>
                </a:solidFill>
                <a:effectLst/>
                <a:uLnTx/>
                <a:uFillTx/>
                <a:latin typeface="Ubuntu"/>
                <a:ea typeface="+mn-ea"/>
                <a:cs typeface="+mn-cs"/>
              </a:rPr>
              <a:t>X</a:t>
            </a:r>
          </a:p>
        </p:txBody>
      </p:sp>
      <p:sp>
        <p:nvSpPr>
          <p:cNvPr id="10" name="ZoneTexte 9">
            <a:extLst>
              <a:ext uri="{FF2B5EF4-FFF2-40B4-BE49-F238E27FC236}">
                <a16:creationId xmlns:a16="http://schemas.microsoft.com/office/drawing/2014/main" id="{92B3689E-F7C0-B123-678F-A0A149FF9C5E}"/>
              </a:ext>
            </a:extLst>
          </p:cNvPr>
          <p:cNvSpPr txBox="1"/>
          <p:nvPr/>
        </p:nvSpPr>
        <p:spPr>
          <a:xfrm>
            <a:off x="8933573" y="2976364"/>
            <a:ext cx="720080" cy="1110177"/>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6600" b="1" i="0" u="none" strike="noStrike" kern="1200" cap="none" spc="0" normalizeH="0" baseline="0" noProof="0">
                <a:ln>
                  <a:noFill/>
                </a:ln>
                <a:solidFill>
                  <a:srgbClr val="B9B9B9"/>
                </a:solidFill>
                <a:effectLst/>
                <a:uLnTx/>
                <a:uFillTx/>
                <a:latin typeface="Ubuntu"/>
                <a:ea typeface="+mn-ea"/>
                <a:cs typeface="+mn-cs"/>
              </a:rPr>
              <a:t>=</a:t>
            </a:r>
          </a:p>
        </p:txBody>
      </p:sp>
      <p:sp>
        <p:nvSpPr>
          <p:cNvPr id="11" name="Pfeil nach rechts 4">
            <a:extLst>
              <a:ext uri="{FF2B5EF4-FFF2-40B4-BE49-F238E27FC236}">
                <a16:creationId xmlns:a16="http://schemas.microsoft.com/office/drawing/2014/main" id="{BEEF338B-6F8E-2EC3-F8CD-769319E152A4}"/>
              </a:ext>
              <a:ext uri="{C183D7F6-B498-43B3-948B-1728B52AA6E4}">
                <adec:decorative xmlns:adec="http://schemas.microsoft.com/office/drawing/2017/decorative" val="1"/>
              </a:ext>
            </a:extLst>
          </p:cNvPr>
          <p:cNvSpPr/>
          <p:nvPr/>
        </p:nvSpPr>
        <p:spPr bwMode="gray">
          <a:xfrm>
            <a:off x="407988" y="4807149"/>
            <a:ext cx="6869130" cy="473802"/>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2" name="Rectangle 11">
            <a:extLst>
              <a:ext uri="{FF2B5EF4-FFF2-40B4-BE49-F238E27FC236}">
                <a16:creationId xmlns:a16="http://schemas.microsoft.com/office/drawing/2014/main" id="{807AD314-C80C-9FC5-46EB-4651446F3198}"/>
              </a:ext>
            </a:extLst>
          </p:cNvPr>
          <p:cNvSpPr/>
          <p:nvPr/>
        </p:nvSpPr>
        <p:spPr>
          <a:xfrm>
            <a:off x="407325" y="5516626"/>
            <a:ext cx="5688012" cy="47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Ubuntu"/>
                <a:ea typeface="+mn-ea"/>
                <a:cs typeface="+mn-cs"/>
              </a:rPr>
              <a:t>Solution : les Small LLM et travail </a:t>
            </a:r>
            <a:r>
              <a:rPr kumimoji="0" lang="en-US" sz="1600" b="0" i="0" u="none" strike="noStrike" kern="1200" cap="none" spc="0" normalizeH="0" baseline="0" noProof="0" err="1">
                <a:ln>
                  <a:noFill/>
                </a:ln>
                <a:solidFill>
                  <a:srgbClr val="FFFFFF"/>
                </a:solidFill>
                <a:effectLst/>
                <a:uLnTx/>
                <a:uFillTx/>
                <a:latin typeface="Ubuntu"/>
                <a:ea typeface="+mn-ea"/>
                <a:cs typeface="+mn-cs"/>
              </a:rPr>
              <a:t>en</a:t>
            </a:r>
            <a:r>
              <a:rPr kumimoji="0" lang="en-US" sz="1600" b="0" i="0" u="none" strike="noStrike" kern="1200" cap="none" spc="0" normalizeH="0" baseline="0" noProof="0">
                <a:ln>
                  <a:noFill/>
                </a:ln>
                <a:solidFill>
                  <a:srgbClr val="FFFFFF"/>
                </a:solidFill>
                <a:effectLst/>
                <a:uLnTx/>
                <a:uFillTx/>
                <a:latin typeface="Ubuntu"/>
                <a:ea typeface="+mn-ea"/>
                <a:cs typeface="+mn-cs"/>
              </a:rPr>
              <a:t> local ?</a:t>
            </a:r>
          </a:p>
        </p:txBody>
      </p:sp>
    </p:spTree>
    <p:extLst>
      <p:ext uri="{BB962C8B-B14F-4D97-AF65-F5344CB8AC3E}">
        <p14:creationId xmlns:p14="http://schemas.microsoft.com/office/powerpoint/2010/main" val="180022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1000"/>
                                        <p:tgtEl>
                                          <p:spTgt spid="4098"/>
                                        </p:tgtEl>
                                      </p:cBhvr>
                                    </p:animEffect>
                                    <p:anim calcmode="lin" valueType="num">
                                      <p:cBhvr>
                                        <p:cTn id="13" dur="1000" fill="hold"/>
                                        <p:tgtEl>
                                          <p:spTgt spid="4098"/>
                                        </p:tgtEl>
                                        <p:attrNameLst>
                                          <p:attrName>ppt_x</p:attrName>
                                        </p:attrNameLst>
                                      </p:cBhvr>
                                      <p:tavLst>
                                        <p:tav tm="0">
                                          <p:val>
                                            <p:strVal val="#ppt_x"/>
                                          </p:val>
                                        </p:tav>
                                        <p:tav tm="100000">
                                          <p:val>
                                            <p:strVal val="#ppt_x"/>
                                          </p:val>
                                        </p:tav>
                                      </p:tavLst>
                                    </p:anim>
                                    <p:anim calcmode="lin" valueType="num">
                                      <p:cBhvr>
                                        <p:cTn id="14" dur="1000" fill="hold"/>
                                        <p:tgtEl>
                                          <p:spTgt spid="409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100"/>
                                        </p:tgtEl>
                                        <p:attrNameLst>
                                          <p:attrName>style.visibility</p:attrName>
                                        </p:attrNameLst>
                                      </p:cBhvr>
                                      <p:to>
                                        <p:strVal val="visible"/>
                                      </p:to>
                                    </p:set>
                                    <p:animEffect transition="in" filter="fade">
                                      <p:cBhvr>
                                        <p:cTn id="37" dur="1000"/>
                                        <p:tgtEl>
                                          <p:spTgt spid="4100"/>
                                        </p:tgtEl>
                                      </p:cBhvr>
                                    </p:animEffect>
                                    <p:anim calcmode="lin" valueType="num">
                                      <p:cBhvr>
                                        <p:cTn id="38" dur="1000" fill="hold"/>
                                        <p:tgtEl>
                                          <p:spTgt spid="4100"/>
                                        </p:tgtEl>
                                        <p:attrNameLst>
                                          <p:attrName>ppt_x</p:attrName>
                                        </p:attrNameLst>
                                      </p:cBhvr>
                                      <p:tavLst>
                                        <p:tav tm="0">
                                          <p:val>
                                            <p:strVal val="#ppt_x"/>
                                          </p:val>
                                        </p:tav>
                                        <p:tav tm="100000">
                                          <p:val>
                                            <p:strVal val="#ppt_x"/>
                                          </p:val>
                                        </p:tav>
                                      </p:tavLst>
                                    </p:anim>
                                    <p:anim calcmode="lin" valueType="num">
                                      <p:cBhvr>
                                        <p:cTn id="39" dur="1000" fill="hold"/>
                                        <p:tgtEl>
                                          <p:spTgt spid="410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D1CC4625-0B4E-E024-FCDA-D5281AE0D02B}"/>
            </a:ext>
          </a:extLst>
        </p:cNvPr>
        <p:cNvGrpSpPr/>
        <p:nvPr/>
      </p:nvGrpSpPr>
      <p:grpSpPr>
        <a:xfrm>
          <a:off x="0" y="0"/>
          <a:ext cx="0" cy="0"/>
          <a:chOff x="0" y="0"/>
          <a:chExt cx="0" cy="0"/>
        </a:xfrm>
      </p:grpSpPr>
      <p:sp>
        <p:nvSpPr>
          <p:cNvPr id="7" name="object 5">
            <a:extLst>
              <a:ext uri="{FF2B5EF4-FFF2-40B4-BE49-F238E27FC236}">
                <a16:creationId xmlns:a16="http://schemas.microsoft.com/office/drawing/2014/main" id="{DD00E676-1343-6825-8C5E-9C4F4F7D1051}"/>
              </a:ext>
            </a:extLst>
          </p:cNvPr>
          <p:cNvSpPr txBox="1">
            <a:spLocks noGrp="1"/>
          </p:cNvSpPr>
          <p:nvPr>
            <p:ph type="ctrTitle"/>
          </p:nvPr>
        </p:nvSpPr>
        <p:spPr>
          <a:xfrm>
            <a:off x="2855640" y="2797494"/>
            <a:ext cx="11631974" cy="1263011"/>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1401"/>
              </a:spcBef>
              <a:spcAft>
                <a:spcPts val="0"/>
              </a:spcAft>
              <a:buClrTx/>
              <a:buSzTx/>
              <a:buFontTx/>
              <a:buNone/>
              <a:tabLst/>
              <a:defRPr/>
            </a:pPr>
            <a:r>
              <a:rPr kumimoji="0" lang="en-GB" sz="4800" b="0" i="0" u="none" strike="noStrike" kern="1200" cap="none" spc="-121" normalizeH="0" baseline="0" noProof="0">
                <a:ln>
                  <a:noFill/>
                </a:ln>
                <a:solidFill>
                  <a:srgbClr val="FFFFFF"/>
                </a:solidFill>
                <a:effectLst/>
                <a:uLnTx/>
                <a:uFillTx/>
                <a:latin typeface="+mj-lt"/>
                <a:ea typeface="+mn-ea"/>
                <a:cs typeface="Ubuntu Light"/>
              </a:rPr>
              <a:t>Installer son LLM </a:t>
            </a:r>
            <a:r>
              <a:rPr kumimoji="0" lang="en-GB" sz="4800" b="0" i="0" u="none" strike="noStrike" kern="1200" cap="none" spc="-121" normalizeH="0" baseline="0" noProof="0" err="1">
                <a:ln>
                  <a:noFill/>
                </a:ln>
                <a:solidFill>
                  <a:srgbClr val="FFFFFF"/>
                </a:solidFill>
                <a:effectLst/>
                <a:uLnTx/>
                <a:uFillTx/>
                <a:latin typeface="+mj-lt"/>
                <a:ea typeface="+mn-ea"/>
                <a:cs typeface="Ubuntu Light"/>
              </a:rPr>
              <a:t>en</a:t>
            </a:r>
            <a:r>
              <a:rPr kumimoji="0" lang="en-GB" sz="4800" b="0" i="0" u="none" strike="noStrike" kern="1200" cap="none" spc="-121" normalizeH="0" baseline="0" noProof="0">
                <a:ln>
                  <a:noFill/>
                </a:ln>
                <a:solidFill>
                  <a:srgbClr val="FFFFFF"/>
                </a:solidFill>
                <a:effectLst/>
                <a:uLnTx/>
                <a:uFillTx/>
                <a:latin typeface="+mj-lt"/>
                <a:ea typeface="+mn-ea"/>
                <a:cs typeface="Ubuntu Light"/>
              </a:rPr>
              <a:t> local:</a:t>
            </a:r>
            <a:br>
              <a:rPr kumimoji="0" lang="en-GB" sz="4800" b="0" i="0" u="none" strike="noStrike" kern="1200" cap="none" spc="-121" normalizeH="0" baseline="0" noProof="0">
                <a:ln>
                  <a:noFill/>
                </a:ln>
                <a:solidFill>
                  <a:srgbClr val="FFFFFF"/>
                </a:solidFill>
                <a:effectLst/>
                <a:uLnTx/>
                <a:uFillTx/>
                <a:latin typeface="+mj-lt"/>
                <a:ea typeface="+mn-ea"/>
                <a:cs typeface="Ubuntu Light"/>
              </a:rPr>
            </a:br>
            <a:r>
              <a:rPr kumimoji="0" lang="en-GB" sz="4000" b="0" i="1" u="none" strike="noStrike" kern="1200" cap="none" spc="-121" normalizeH="0" baseline="0" noProof="0">
                <a:ln>
                  <a:noFill/>
                </a:ln>
                <a:solidFill>
                  <a:srgbClr val="FFFFFF"/>
                </a:solidFill>
                <a:effectLst/>
                <a:uLnTx/>
                <a:uFillTx/>
                <a:latin typeface="Ubuntu Light" panose="020B0304030602030204" pitchFamily="34" charset="0"/>
                <a:ea typeface="+mn-ea"/>
              </a:rPr>
              <a:t>Oui </a:t>
            </a:r>
            <a:r>
              <a:rPr kumimoji="0" lang="en-GB" sz="4000" b="0" i="1" u="none" strike="noStrike" kern="1200" cap="none" spc="-121" normalizeH="0" baseline="0" noProof="0" err="1">
                <a:ln>
                  <a:noFill/>
                </a:ln>
                <a:solidFill>
                  <a:srgbClr val="FFFFFF"/>
                </a:solidFill>
                <a:effectLst/>
                <a:uLnTx/>
                <a:uFillTx/>
                <a:latin typeface="Ubuntu Light" panose="020B0304030602030204" pitchFamily="34" charset="0"/>
                <a:ea typeface="+mn-ea"/>
              </a:rPr>
              <a:t>c’est</a:t>
            </a:r>
            <a:r>
              <a:rPr kumimoji="0" lang="en-GB" sz="4000" b="0" i="1" u="none" strike="noStrike" kern="1200" cap="none" spc="-121" normalizeH="0" baseline="0" noProof="0">
                <a:ln>
                  <a:noFill/>
                </a:ln>
                <a:solidFill>
                  <a:srgbClr val="FFFFFF"/>
                </a:solidFill>
                <a:effectLst/>
                <a:uLnTx/>
                <a:uFillTx/>
                <a:latin typeface="Ubuntu Light" panose="020B0304030602030204" pitchFamily="34" charset="0"/>
                <a:ea typeface="+mn-ea"/>
              </a:rPr>
              <a:t> possible !</a:t>
            </a:r>
            <a:endParaRPr kumimoji="0" lang="en-GB" sz="4000" b="0" i="1" u="none" strike="noStrike" kern="1200" cap="none" spc="0" normalizeH="0" baseline="0" noProof="0">
              <a:ln>
                <a:noFill/>
              </a:ln>
              <a:solidFill>
                <a:schemeClr val="tx1"/>
              </a:solidFill>
              <a:effectLst/>
              <a:uLnTx/>
              <a:uFillTx/>
              <a:latin typeface="Ubuntu Light" panose="020B0304030602030204" pitchFamily="34" charset="0"/>
              <a:ea typeface="+mn-ea"/>
            </a:endParaRPr>
          </a:p>
        </p:txBody>
      </p:sp>
      <p:pic>
        <p:nvPicPr>
          <p:cNvPr id="4" name="Image 3">
            <a:extLst>
              <a:ext uri="{FF2B5EF4-FFF2-40B4-BE49-F238E27FC236}">
                <a16:creationId xmlns:a16="http://schemas.microsoft.com/office/drawing/2014/main" id="{FB8C20CA-C46E-A10D-6B67-E69CD2D44C44}"/>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7928" y="836712"/>
            <a:ext cx="7729744" cy="6403861"/>
          </a:xfrm>
          <a:prstGeom prst="rect">
            <a:avLst/>
          </a:prstGeom>
        </p:spPr>
      </p:pic>
      <p:sp>
        <p:nvSpPr>
          <p:cNvPr id="3" name="object 3">
            <a:extLst>
              <a:ext uri="{FF2B5EF4-FFF2-40B4-BE49-F238E27FC236}">
                <a16:creationId xmlns:a16="http://schemas.microsoft.com/office/drawing/2014/main" id="{911F5933-4A9A-E6C1-EBE9-A906DB18B347}"/>
              </a:ex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endParaRPr sz="1092"/>
          </a:p>
        </p:txBody>
      </p:sp>
      <p:sp>
        <p:nvSpPr>
          <p:cNvPr id="8" name="ZoneTexte 7">
            <a:extLst>
              <a:ext uri="{FF2B5EF4-FFF2-40B4-BE49-F238E27FC236}">
                <a16:creationId xmlns:a16="http://schemas.microsoft.com/office/drawing/2014/main" id="{0AD77AB2-BF12-BB9F-DBC7-94C1461106F9}"/>
              </a:ext>
            </a:extLst>
          </p:cNvPr>
          <p:cNvSpPr txBox="1"/>
          <p:nvPr/>
        </p:nvSpPr>
        <p:spPr>
          <a:xfrm>
            <a:off x="5807968" y="1340768"/>
            <a:ext cx="792088" cy="1017844"/>
          </a:xfrm>
          <a:prstGeom prst="rect">
            <a:avLst/>
          </a:prstGeom>
          <a:noFill/>
        </p:spPr>
        <p:txBody>
          <a:bodyPr vert="horz" wrap="square" lIns="90000" tIns="46800" rIns="90000" bIns="46800" rtlCol="0" anchor="ctr">
            <a:spAutoFit/>
          </a:bodyPr>
          <a:lstStyle/>
          <a:p>
            <a:pPr algn="l">
              <a:spcBef>
                <a:spcPct val="0"/>
              </a:spcBef>
            </a:pPr>
            <a:r>
              <a:rPr kumimoji="0" lang="en-GB" sz="6000" i="0" u="none" strike="noStrike" kern="1200" cap="none" spc="-121" normalizeH="0" baseline="0" noProof="0">
                <a:ln>
                  <a:noFill/>
                </a:ln>
                <a:solidFill>
                  <a:srgbClr val="FFFFFF"/>
                </a:solidFill>
                <a:effectLst/>
                <a:uLnTx/>
                <a:uFillTx/>
                <a:latin typeface="+mj-lt"/>
                <a:ea typeface="+mn-ea"/>
                <a:cs typeface="Ubuntu Light"/>
              </a:rPr>
              <a:t>II</a:t>
            </a:r>
            <a:endParaRPr lang="fr-FR" sz="6000"/>
          </a:p>
        </p:txBody>
      </p:sp>
      <p:cxnSp>
        <p:nvCxnSpPr>
          <p:cNvPr id="9" name="Connecteur droit 8">
            <a:extLst>
              <a:ext uri="{FF2B5EF4-FFF2-40B4-BE49-F238E27FC236}">
                <a16:creationId xmlns:a16="http://schemas.microsoft.com/office/drawing/2014/main" id="{9722E563-F467-65FE-67EA-7AD138F8CE9B}"/>
              </a:ext>
            </a:extLst>
          </p:cNvPr>
          <p:cNvCxnSpPr/>
          <p:nvPr/>
        </p:nvCxnSpPr>
        <p:spPr>
          <a:xfrm>
            <a:off x="5375920" y="2358612"/>
            <a:ext cx="14401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612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0C4359A2-7198-6C48-9C2D-8F575B5D017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B3FD2A4-7388-CFE1-8CAD-0DDB43FC6EC3}"/>
              </a:ext>
            </a:extLst>
          </p:cNvPr>
          <p:cNvSpPr/>
          <p:nvPr/>
        </p:nvSpPr>
        <p:spPr>
          <a:xfrm>
            <a:off x="388847" y="1819073"/>
            <a:ext cx="11323778" cy="3088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600" err="1"/>
          </a:p>
        </p:txBody>
      </p:sp>
      <p:sp>
        <p:nvSpPr>
          <p:cNvPr id="4" name="Titre 3">
            <a:extLst>
              <a:ext uri="{FF2B5EF4-FFF2-40B4-BE49-F238E27FC236}">
                <a16:creationId xmlns:a16="http://schemas.microsoft.com/office/drawing/2014/main" id="{186BD9B6-528D-8707-23A0-1B7676BCD23A}"/>
              </a:ext>
            </a:extLst>
          </p:cNvPr>
          <p:cNvSpPr>
            <a:spLocks noGrp="1"/>
          </p:cNvSpPr>
          <p:nvPr>
            <p:ph type="title"/>
          </p:nvPr>
        </p:nvSpPr>
        <p:spPr/>
        <p:txBody>
          <a:bodyPr/>
          <a:lstStyle/>
          <a:p>
            <a:r>
              <a:rPr lang="en-US"/>
              <a:t>Installer son LLM </a:t>
            </a:r>
            <a:r>
              <a:rPr lang="en-US" err="1"/>
              <a:t>en</a:t>
            </a:r>
            <a:r>
              <a:rPr lang="en-US"/>
              <a:t> local</a:t>
            </a:r>
          </a:p>
        </p:txBody>
      </p:sp>
      <p:sp>
        <p:nvSpPr>
          <p:cNvPr id="2" name="Espace réservé du texte 1">
            <a:extLst>
              <a:ext uri="{FF2B5EF4-FFF2-40B4-BE49-F238E27FC236}">
                <a16:creationId xmlns:a16="http://schemas.microsoft.com/office/drawing/2014/main" id="{0689C1C7-8398-5974-B6A9-616A2783EE48}"/>
              </a:ext>
            </a:extLst>
          </p:cNvPr>
          <p:cNvSpPr>
            <a:spLocks noGrp="1"/>
          </p:cNvSpPr>
          <p:nvPr>
            <p:ph type="body" sz="quarter" idx="15"/>
          </p:nvPr>
        </p:nvSpPr>
        <p:spPr>
          <a:xfrm>
            <a:off x="407988" y="1341374"/>
            <a:ext cx="11369042" cy="246221"/>
          </a:xfrm>
        </p:spPr>
        <p:txBody>
          <a:bodyPr/>
          <a:lstStyle/>
          <a:p>
            <a:r>
              <a:rPr lang="en-US" err="1"/>
              <a:t>Présentation</a:t>
            </a:r>
            <a:endParaRPr lang="en-US"/>
          </a:p>
        </p:txBody>
      </p:sp>
      <p:sp>
        <p:nvSpPr>
          <p:cNvPr id="3" name="Espace réservé du texte 2">
            <a:extLst>
              <a:ext uri="{FF2B5EF4-FFF2-40B4-BE49-F238E27FC236}">
                <a16:creationId xmlns:a16="http://schemas.microsoft.com/office/drawing/2014/main" id="{7055A5C8-1AC1-B7C4-7F5D-FB11EDE3E328}"/>
              </a:ext>
            </a:extLst>
          </p:cNvPr>
          <p:cNvSpPr>
            <a:spLocks noGrp="1"/>
          </p:cNvSpPr>
          <p:nvPr>
            <p:ph type="body" sz="quarter" idx="17"/>
          </p:nvPr>
        </p:nvSpPr>
        <p:spPr>
          <a:xfrm>
            <a:off x="479376" y="1894945"/>
            <a:ext cx="11369042" cy="724772"/>
          </a:xfrm>
          <a:noFill/>
        </p:spPr>
        <p:txBody>
          <a:bodyPr/>
          <a:lstStyle/>
          <a:p>
            <a:r>
              <a:rPr lang="fr-FR"/>
              <a:t>Oui c’est possible en 2025 d’installer facilement un LLM sur son PC pro (ou perso…) !</a:t>
            </a:r>
          </a:p>
          <a:p>
            <a:r>
              <a:rPr lang="fr-FR" b="1"/>
              <a:t>Les avantages:</a:t>
            </a:r>
          </a:p>
          <a:p>
            <a:pPr marL="285750" indent="-285750">
              <a:buFont typeface="Arial" panose="020B0604020202020204" pitchFamily="34" charset="0"/>
              <a:buChar char="•"/>
            </a:pPr>
            <a:r>
              <a:rPr lang="fr-FR"/>
              <a:t>Facilité de déploiement</a:t>
            </a:r>
          </a:p>
          <a:p>
            <a:pPr marL="285750" indent="-285750">
              <a:buFont typeface="Arial" panose="020B0604020202020204" pitchFamily="34" charset="0"/>
              <a:buChar char="•"/>
            </a:pPr>
            <a:r>
              <a:rPr lang="fr-FR"/>
              <a:t>Autonomie pour les tests</a:t>
            </a:r>
          </a:p>
          <a:p>
            <a:r>
              <a:rPr lang="fr-FR" b="1"/>
              <a:t>Les contraintes:</a:t>
            </a:r>
          </a:p>
          <a:p>
            <a:pPr marL="285750" indent="-285750">
              <a:buFont typeface="Arial" panose="020B0604020202020204" pitchFamily="34" charset="0"/>
              <a:buChar char="•"/>
            </a:pPr>
            <a:r>
              <a:rPr lang="fr-FR"/>
              <a:t>De la mémoire GPU ! (Le manque de mémoire GPU sera compensé par le CPU, mais beaucoup plus lent)</a:t>
            </a:r>
          </a:p>
          <a:p>
            <a:pPr marL="285750" indent="-285750">
              <a:buFont typeface="Arial" panose="020B0604020202020204" pitchFamily="34" charset="0"/>
              <a:buChar char="•"/>
            </a:pPr>
            <a:r>
              <a:rPr lang="fr-FR"/>
              <a:t>De la mémoire RAM</a:t>
            </a:r>
          </a:p>
          <a:p>
            <a:pPr marL="285750" indent="-285750">
              <a:buFont typeface="Arial" panose="020B0604020202020204" pitchFamily="34" charset="0"/>
              <a:buChar char="•"/>
            </a:pPr>
            <a:r>
              <a:rPr lang="fr-FR"/>
              <a:t>En moyenne, il faut 1 Go de mémoire RAM et de mémoire GPU par Go de stockage pour le modèle sélectionné</a:t>
            </a:r>
          </a:p>
          <a:p>
            <a:pPr marL="466725" lvl="1" indent="-285750">
              <a:buFont typeface="Arial" panose="020B0604020202020204" pitchFamily="34" charset="0"/>
              <a:buChar char="•"/>
            </a:pPr>
            <a:r>
              <a:rPr lang="fr-FR"/>
              <a:t>Par exemple, pour </a:t>
            </a:r>
            <a:r>
              <a:rPr lang="fr-FR">
                <a:solidFill>
                  <a:schemeClr val="accent1">
                    <a:lumMod val="40000"/>
                    <a:lumOff val="60000"/>
                  </a:schemeClr>
                </a:solidFill>
              </a:rPr>
              <a:t>mistral-</a:t>
            </a:r>
            <a:r>
              <a:rPr lang="fr-FR" err="1">
                <a:solidFill>
                  <a:schemeClr val="accent1">
                    <a:lumMod val="40000"/>
                    <a:lumOff val="60000"/>
                  </a:schemeClr>
                </a:solidFill>
              </a:rPr>
              <a:t>small</a:t>
            </a:r>
            <a:r>
              <a:rPr lang="fr-FR"/>
              <a:t> </a:t>
            </a:r>
            <a:r>
              <a:rPr lang="fr-FR">
                <a:solidFill>
                  <a:schemeClr val="accent1">
                    <a:lumMod val="40000"/>
                    <a:lumOff val="60000"/>
                  </a:schemeClr>
                </a:solidFill>
              </a:rPr>
              <a:t>3.2 </a:t>
            </a:r>
            <a:r>
              <a:rPr lang="fr-FR"/>
              <a:t>(15 Go en stockage), il vous faudra environ 16 Go de mémoire vidéo et 16 de mémoire RAM</a:t>
            </a:r>
          </a:p>
          <a:p>
            <a:pPr marL="466725" lvl="1" indent="-285750">
              <a:buFont typeface="Arial" panose="020B0604020202020204" pitchFamily="34" charset="0"/>
              <a:buChar char="•"/>
            </a:pPr>
            <a:r>
              <a:rPr lang="fr-FR" b="1"/>
              <a:t>Mais, il y a de plus en plus de modèles à moins de 1 Go !</a:t>
            </a:r>
          </a:p>
          <a:p>
            <a:endParaRPr lang="en-US"/>
          </a:p>
        </p:txBody>
      </p:sp>
      <p:sp>
        <p:nvSpPr>
          <p:cNvPr id="6" name="Espace réservé du texte 2">
            <a:extLst>
              <a:ext uri="{FF2B5EF4-FFF2-40B4-BE49-F238E27FC236}">
                <a16:creationId xmlns:a16="http://schemas.microsoft.com/office/drawing/2014/main" id="{59799AF6-C7B5-E7E6-D0E6-85289A54FE19}"/>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FF1AD54E-D5F6-1F15-87C7-A4898C20A126}"/>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9F5056F5-5C47-C1DA-0D59-7917E2BFF015}"/>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8C6E908D-CF83-8758-6106-166DA75515CA}"/>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pic>
        <p:nvPicPr>
          <p:cNvPr id="1026" name="Picture 2" descr="IA : Une web interface à Ollama avec Ollama LLM UI (Projet en dev) - Wiki -  Wiki">
            <a:extLst>
              <a:ext uri="{FF2B5EF4-FFF2-40B4-BE49-F238E27FC236}">
                <a16:creationId xmlns:a16="http://schemas.microsoft.com/office/drawing/2014/main" id="{A8951448-56CE-667A-1BE5-380BCF915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5453878"/>
            <a:ext cx="3001516" cy="10355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4" name="Picture 10" descr="AI Startup Hugging Face Secures $235M Funding Led by Tech Giants,  Accelerating Industry Growth and Innovation – Entrepreneurs Today">
            <a:extLst>
              <a:ext uri="{FF2B5EF4-FFF2-40B4-BE49-F238E27FC236}">
                <a16:creationId xmlns:a16="http://schemas.microsoft.com/office/drawing/2014/main" id="{D71871EB-52AA-D156-A8E4-75F87B13B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1270" y="5453878"/>
            <a:ext cx="1841261" cy="1047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EADFAE2-8B76-0A99-9567-03D571D69755}"/>
              </a:ext>
            </a:extLst>
          </p:cNvPr>
          <p:cNvSpPr txBox="1"/>
          <p:nvPr/>
        </p:nvSpPr>
        <p:spPr>
          <a:xfrm>
            <a:off x="479376" y="5093814"/>
            <a:ext cx="4248472" cy="279180"/>
          </a:xfrm>
          <a:prstGeom prst="rect">
            <a:avLst/>
          </a:prstGeom>
          <a:noFill/>
        </p:spPr>
        <p:txBody>
          <a:bodyPr vert="horz" wrap="square" lIns="90000" tIns="46800" rIns="90000" bIns="46800" rtlCol="0" anchor="ctr">
            <a:spAutoFit/>
          </a:bodyPr>
          <a:lstStyle/>
          <a:p>
            <a:pPr algn="l">
              <a:spcBef>
                <a:spcPct val="0"/>
              </a:spcBef>
            </a:pPr>
            <a:r>
              <a:rPr lang="fr-FR" sz="1200" b="1">
                <a:solidFill>
                  <a:schemeClr val="bg1"/>
                </a:solidFill>
              </a:rPr>
              <a:t>Quelques solutions du marché:</a:t>
            </a:r>
          </a:p>
        </p:txBody>
      </p:sp>
      <p:pic>
        <p:nvPicPr>
          <p:cNvPr id="1036" name="Picture 12" descr="Qu'est-ce que Docker ? | Syneki">
            <a:extLst>
              <a:ext uri="{FF2B5EF4-FFF2-40B4-BE49-F238E27FC236}">
                <a16:creationId xmlns:a16="http://schemas.microsoft.com/office/drawing/2014/main" id="{5E4AC4A1-9338-A954-7B87-1B863E0F9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982" y="5457307"/>
            <a:ext cx="1841261" cy="10357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8" name="Picture 14" descr="vLLM: The Future of Open-Source LLM Serving">
            <a:extLst>
              <a:ext uri="{FF2B5EF4-FFF2-40B4-BE49-F238E27FC236}">
                <a16:creationId xmlns:a16="http://schemas.microsoft.com/office/drawing/2014/main" id="{AE0F9819-DFFF-5DAF-D143-8B75E6A126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5558" y="5453878"/>
            <a:ext cx="1876426" cy="10541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551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015E7D3C-70AF-0B47-97A5-DA98BC5403F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86569B4-7E55-FD6B-B0F2-5E377FB9A9DA}"/>
              </a:ext>
            </a:extLst>
          </p:cNvPr>
          <p:cNvSpPr/>
          <p:nvPr/>
        </p:nvSpPr>
        <p:spPr>
          <a:xfrm>
            <a:off x="345367" y="1801950"/>
            <a:ext cx="11405852" cy="849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600"/>
              <a:t>Site officiel: </a:t>
            </a:r>
            <a:r>
              <a:rPr lang="fr-FR" sz="1600">
                <a:hlinkClick r:id="rId2"/>
              </a:rPr>
              <a:t>https://ollama.com</a:t>
            </a:r>
            <a:endParaRPr lang="fr-FR" sz="1600"/>
          </a:p>
          <a:p>
            <a:endParaRPr lang="fr-FR" sz="1600"/>
          </a:p>
          <a:p>
            <a:r>
              <a:rPr lang="fr-FR" sz="1600"/>
              <a:t>Plusieurs centaines de modèles « open source » disponibles</a:t>
            </a:r>
          </a:p>
        </p:txBody>
      </p:sp>
      <p:sp>
        <p:nvSpPr>
          <p:cNvPr id="4" name="Titre 3">
            <a:extLst>
              <a:ext uri="{FF2B5EF4-FFF2-40B4-BE49-F238E27FC236}">
                <a16:creationId xmlns:a16="http://schemas.microsoft.com/office/drawing/2014/main" id="{27D87E2A-EBDB-C4E5-17AB-4515C8B917FC}"/>
              </a:ext>
            </a:extLst>
          </p:cNvPr>
          <p:cNvSpPr>
            <a:spLocks noGrp="1"/>
          </p:cNvSpPr>
          <p:nvPr>
            <p:ph type="title"/>
          </p:nvPr>
        </p:nvSpPr>
        <p:spPr/>
        <p:txBody>
          <a:bodyPr/>
          <a:lstStyle/>
          <a:p>
            <a:r>
              <a:rPr lang="en-US"/>
              <a:t>Installer son LLM </a:t>
            </a:r>
            <a:r>
              <a:rPr lang="en-US" err="1"/>
              <a:t>en</a:t>
            </a:r>
            <a:r>
              <a:rPr lang="en-US"/>
              <a:t> local</a:t>
            </a:r>
          </a:p>
        </p:txBody>
      </p:sp>
      <p:sp>
        <p:nvSpPr>
          <p:cNvPr id="2" name="Espace réservé du texte 1">
            <a:extLst>
              <a:ext uri="{FF2B5EF4-FFF2-40B4-BE49-F238E27FC236}">
                <a16:creationId xmlns:a16="http://schemas.microsoft.com/office/drawing/2014/main" id="{5FB4F629-70E7-13FD-BA6F-60DAA9795284}"/>
              </a:ext>
            </a:extLst>
          </p:cNvPr>
          <p:cNvSpPr>
            <a:spLocks noGrp="1"/>
          </p:cNvSpPr>
          <p:nvPr>
            <p:ph type="body" sz="quarter" idx="15"/>
          </p:nvPr>
        </p:nvSpPr>
        <p:spPr>
          <a:xfrm>
            <a:off x="407988" y="1341374"/>
            <a:ext cx="11369042" cy="246221"/>
          </a:xfrm>
        </p:spPr>
        <p:txBody>
          <a:bodyPr/>
          <a:lstStyle/>
          <a:p>
            <a:r>
              <a:rPr lang="en-US" err="1"/>
              <a:t>Démonstration</a:t>
            </a:r>
            <a:r>
              <a:rPr lang="en-US"/>
              <a:t> avec </a:t>
            </a:r>
            <a:r>
              <a:rPr lang="en-US" err="1"/>
              <a:t>Ollama</a:t>
            </a:r>
            <a:endParaRPr lang="en-US"/>
          </a:p>
        </p:txBody>
      </p:sp>
      <p:sp>
        <p:nvSpPr>
          <p:cNvPr id="6" name="Espace réservé du texte 2">
            <a:extLst>
              <a:ext uri="{FF2B5EF4-FFF2-40B4-BE49-F238E27FC236}">
                <a16:creationId xmlns:a16="http://schemas.microsoft.com/office/drawing/2014/main" id="{FEBB2864-D76F-4F38-9136-CE06088C1712}"/>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1274DC6F-9419-2398-C07B-B3A5E0D8B2FC}"/>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8FBF3573-EFC4-DFD1-BFAF-C04BFBF11E0F}"/>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B0BA7170-641E-A755-EBDF-2304DBE84C8C}"/>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pic>
        <p:nvPicPr>
          <p:cNvPr id="14" name="Image 13">
            <a:extLst>
              <a:ext uri="{FF2B5EF4-FFF2-40B4-BE49-F238E27FC236}">
                <a16:creationId xmlns:a16="http://schemas.microsoft.com/office/drawing/2014/main" id="{E215663E-162E-75EA-EEFE-E9A13040423F}"/>
              </a:ext>
            </a:extLst>
          </p:cNvPr>
          <p:cNvPicPr>
            <a:picLocks noChangeAspect="1"/>
          </p:cNvPicPr>
          <p:nvPr/>
        </p:nvPicPr>
        <p:blipFill>
          <a:blip r:embed="rId3"/>
          <a:stretch>
            <a:fillRect/>
          </a:stretch>
        </p:blipFill>
        <p:spPr>
          <a:xfrm>
            <a:off x="445756" y="2951549"/>
            <a:ext cx="3965970" cy="3356992"/>
          </a:xfrm>
          <a:prstGeom prst="rect">
            <a:avLst/>
          </a:prstGeom>
        </p:spPr>
      </p:pic>
      <p:pic>
        <p:nvPicPr>
          <p:cNvPr id="16" name="Image 15">
            <a:extLst>
              <a:ext uri="{FF2B5EF4-FFF2-40B4-BE49-F238E27FC236}">
                <a16:creationId xmlns:a16="http://schemas.microsoft.com/office/drawing/2014/main" id="{F6097380-55D5-719C-E492-317E47C3C52E}"/>
              </a:ext>
            </a:extLst>
          </p:cNvPr>
          <p:cNvPicPr>
            <a:picLocks noChangeAspect="1"/>
          </p:cNvPicPr>
          <p:nvPr/>
        </p:nvPicPr>
        <p:blipFill>
          <a:blip r:embed="rId4"/>
          <a:srcRect b="3003"/>
          <a:stretch>
            <a:fillRect/>
          </a:stretch>
        </p:blipFill>
        <p:spPr>
          <a:xfrm>
            <a:off x="7093598" y="2951549"/>
            <a:ext cx="4642789" cy="3501639"/>
          </a:xfrm>
          <a:prstGeom prst="rect">
            <a:avLst/>
          </a:prstGeom>
        </p:spPr>
      </p:pic>
      <p:sp>
        <p:nvSpPr>
          <p:cNvPr id="17" name="Pfeil nach rechts 4">
            <a:extLst>
              <a:ext uri="{FF2B5EF4-FFF2-40B4-BE49-F238E27FC236}">
                <a16:creationId xmlns:a16="http://schemas.microsoft.com/office/drawing/2014/main" id="{618EE1BB-FB17-1AEE-02C2-0ADAA70A39A9}"/>
              </a:ext>
              <a:ext uri="{C183D7F6-B498-43B3-948B-1728B52AA6E4}">
                <adec:decorative xmlns:adec="http://schemas.microsoft.com/office/drawing/2017/decorative" val="1"/>
              </a:ext>
            </a:extLst>
          </p:cNvPr>
          <p:cNvSpPr/>
          <p:nvPr/>
        </p:nvSpPr>
        <p:spPr bwMode="gray">
          <a:xfrm>
            <a:off x="3426938" y="3571548"/>
            <a:ext cx="4253238" cy="473802"/>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18" name="Rectangle 17">
            <a:extLst>
              <a:ext uri="{FF2B5EF4-FFF2-40B4-BE49-F238E27FC236}">
                <a16:creationId xmlns:a16="http://schemas.microsoft.com/office/drawing/2014/main" id="{BA8BF3EE-6A1B-AFDC-76A1-F8D349282707}"/>
              </a:ext>
            </a:extLst>
          </p:cNvPr>
          <p:cNvSpPr/>
          <p:nvPr/>
        </p:nvSpPr>
        <p:spPr>
          <a:xfrm>
            <a:off x="9264352" y="4829460"/>
            <a:ext cx="432048" cy="17276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400" err="1">
              <a:solidFill>
                <a:schemeClr val="tx1"/>
              </a:solidFill>
            </a:endParaRPr>
          </a:p>
        </p:txBody>
      </p:sp>
    </p:spTree>
    <p:extLst>
      <p:ext uri="{BB962C8B-B14F-4D97-AF65-F5344CB8AC3E}">
        <p14:creationId xmlns:p14="http://schemas.microsoft.com/office/powerpoint/2010/main" val="3203386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D31EBC41-43CE-AF16-20E6-4DC92EFE28C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0029CB3D-5CB7-59C8-FD1C-4871333675BA}"/>
              </a:ext>
            </a:extLst>
          </p:cNvPr>
          <p:cNvSpPr>
            <a:spLocks noGrp="1"/>
          </p:cNvSpPr>
          <p:nvPr>
            <p:ph type="title"/>
          </p:nvPr>
        </p:nvSpPr>
        <p:spPr/>
        <p:txBody>
          <a:bodyPr/>
          <a:lstStyle/>
          <a:p>
            <a:r>
              <a:rPr lang="en-US"/>
              <a:t>Installer son LLM </a:t>
            </a:r>
            <a:r>
              <a:rPr lang="en-US" err="1"/>
              <a:t>en</a:t>
            </a:r>
            <a:r>
              <a:rPr lang="en-US"/>
              <a:t> local</a:t>
            </a:r>
          </a:p>
        </p:txBody>
      </p:sp>
      <p:sp>
        <p:nvSpPr>
          <p:cNvPr id="2" name="Espace réservé du texte 1">
            <a:extLst>
              <a:ext uri="{FF2B5EF4-FFF2-40B4-BE49-F238E27FC236}">
                <a16:creationId xmlns:a16="http://schemas.microsoft.com/office/drawing/2014/main" id="{953A09CB-E6D8-29A5-9AC9-BA25EED58292}"/>
              </a:ext>
            </a:extLst>
          </p:cNvPr>
          <p:cNvSpPr>
            <a:spLocks noGrp="1"/>
          </p:cNvSpPr>
          <p:nvPr>
            <p:ph type="body" sz="quarter" idx="15"/>
          </p:nvPr>
        </p:nvSpPr>
        <p:spPr>
          <a:xfrm>
            <a:off x="407988" y="1341374"/>
            <a:ext cx="11369042" cy="246221"/>
          </a:xfrm>
        </p:spPr>
        <p:txBody>
          <a:bodyPr/>
          <a:lstStyle/>
          <a:p>
            <a:r>
              <a:rPr lang="en-US" err="1"/>
              <a:t>Démonstration</a:t>
            </a:r>
            <a:r>
              <a:rPr lang="en-US"/>
              <a:t> avec </a:t>
            </a:r>
            <a:r>
              <a:rPr lang="en-US" err="1"/>
              <a:t>Ollama</a:t>
            </a:r>
            <a:endParaRPr lang="en-US"/>
          </a:p>
        </p:txBody>
      </p:sp>
      <p:sp>
        <p:nvSpPr>
          <p:cNvPr id="6" name="Espace réservé du texte 2">
            <a:extLst>
              <a:ext uri="{FF2B5EF4-FFF2-40B4-BE49-F238E27FC236}">
                <a16:creationId xmlns:a16="http://schemas.microsoft.com/office/drawing/2014/main" id="{5048050F-A174-DC84-5B48-02E60FE6E8CA}"/>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0B6573F0-A879-03A1-C238-607AC95C5EFD}"/>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B99736D5-767A-6605-E91C-E70902A1402A}"/>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59046F73-DA20-934A-7A72-23E538072D62}"/>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pic>
        <p:nvPicPr>
          <p:cNvPr id="3" name="20250725-0701-11.3611164">
            <a:hlinkClick r:id="" action="ppaction://media"/>
            <a:extLst>
              <a:ext uri="{FF2B5EF4-FFF2-40B4-BE49-F238E27FC236}">
                <a16:creationId xmlns:a16="http://schemas.microsoft.com/office/drawing/2014/main" id="{17AB864B-8D4D-E471-4566-FBBCEB506B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4971" y="1876456"/>
            <a:ext cx="6920431" cy="3808727"/>
          </a:xfrm>
          <a:prstGeom prst="rect">
            <a:avLst/>
          </a:prstGeom>
        </p:spPr>
      </p:pic>
      <p:pic>
        <p:nvPicPr>
          <p:cNvPr id="7" name="Image 6">
            <a:extLst>
              <a:ext uri="{FF2B5EF4-FFF2-40B4-BE49-F238E27FC236}">
                <a16:creationId xmlns:a16="http://schemas.microsoft.com/office/drawing/2014/main" id="{9BDF7B5F-DA18-DA26-821D-9352FDC5CAD1}"/>
              </a:ext>
            </a:extLst>
          </p:cNvPr>
          <p:cNvPicPr>
            <a:picLocks noChangeAspect="1"/>
          </p:cNvPicPr>
          <p:nvPr/>
        </p:nvPicPr>
        <p:blipFill>
          <a:blip r:embed="rId5"/>
          <a:stretch>
            <a:fillRect/>
          </a:stretch>
        </p:blipFill>
        <p:spPr>
          <a:xfrm>
            <a:off x="8114748" y="1890655"/>
            <a:ext cx="3956528" cy="3439399"/>
          </a:xfrm>
          <a:prstGeom prst="rect">
            <a:avLst/>
          </a:prstGeom>
        </p:spPr>
      </p:pic>
      <p:sp>
        <p:nvSpPr>
          <p:cNvPr id="11" name="ZoneTexte 10">
            <a:extLst>
              <a:ext uri="{FF2B5EF4-FFF2-40B4-BE49-F238E27FC236}">
                <a16:creationId xmlns:a16="http://schemas.microsoft.com/office/drawing/2014/main" id="{8219B1E7-CF7C-8782-9FD5-218D9882E8CA}"/>
              </a:ext>
            </a:extLst>
          </p:cNvPr>
          <p:cNvSpPr txBox="1"/>
          <p:nvPr/>
        </p:nvSpPr>
        <p:spPr>
          <a:xfrm>
            <a:off x="8114748" y="5345782"/>
            <a:ext cx="4248472" cy="263791"/>
          </a:xfrm>
          <a:prstGeom prst="rect">
            <a:avLst/>
          </a:prstGeom>
          <a:noFill/>
        </p:spPr>
        <p:txBody>
          <a:bodyPr vert="horz" wrap="square" lIns="90000" tIns="46800" rIns="90000" bIns="46800" rtlCol="0" anchor="ctr">
            <a:spAutoFit/>
          </a:bodyPr>
          <a:lstStyle/>
          <a:p>
            <a:pPr algn="l">
              <a:spcBef>
                <a:spcPct val="0"/>
              </a:spcBef>
            </a:pPr>
            <a:r>
              <a:rPr lang="fr-FR" sz="1100">
                <a:solidFill>
                  <a:schemeClr val="bg1"/>
                </a:solidFill>
              </a:rPr>
              <a:t>UI avec la version de Aout 2025</a:t>
            </a:r>
          </a:p>
        </p:txBody>
      </p:sp>
      <p:sp>
        <p:nvSpPr>
          <p:cNvPr id="12" name="Pfeil nach rechts 4">
            <a:extLst>
              <a:ext uri="{FF2B5EF4-FFF2-40B4-BE49-F238E27FC236}">
                <a16:creationId xmlns:a16="http://schemas.microsoft.com/office/drawing/2014/main" id="{99D9262B-7C58-479F-D0F5-9EBA2147B74D}"/>
              </a:ext>
              <a:ext uri="{C183D7F6-B498-43B3-948B-1728B52AA6E4}">
                <adec:decorative xmlns:adec="http://schemas.microsoft.com/office/drawing/2017/decorative" val="1"/>
              </a:ext>
            </a:extLst>
          </p:cNvPr>
          <p:cNvSpPr/>
          <p:nvPr/>
        </p:nvSpPr>
        <p:spPr bwMode="gray">
          <a:xfrm>
            <a:off x="7430530" y="3316604"/>
            <a:ext cx="592115" cy="473802"/>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Tree>
    <p:extLst>
      <p:ext uri="{BB962C8B-B14F-4D97-AF65-F5344CB8AC3E}">
        <p14:creationId xmlns:p14="http://schemas.microsoft.com/office/powerpoint/2010/main" val="166847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nodePh="1">
                                  <p:stCondLst>
                                    <p:cond delay="0"/>
                                  </p:stCondLst>
                                  <p:endCondLst>
                                    <p:cond evt="begin" delay="0">
                                      <p:tn val="22"/>
                                    </p:cond>
                                  </p:end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74866" fill="hold"/>
                                        <p:tgtEl>
                                          <p:spTgt spid="3"/>
                                        </p:tgtEl>
                                      </p:cBhvr>
                                    </p:cmd>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3"/>
                </p:tgtEl>
              </p:cMediaNode>
            </p:video>
            <p:seq concurrent="1" nextAc="seek">
              <p:cTn id="36" restart="whenNotActive" fill="hold" evtFilter="cancelBubble" nodeType="interactiveSeq">
                <p:stCondLst>
                  <p:cond evt="onClick" delay="0">
                    <p:tgtEl>
                      <p:spTgt spid="3"/>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3"/>
                                        </p:tgtEl>
                                      </p:cBhvr>
                                    </p:cmd>
                                  </p:childTnLst>
                                </p:cTn>
                              </p:par>
                            </p:childTnLst>
                          </p:cTn>
                        </p:par>
                      </p:childTnLst>
                    </p:cTn>
                  </p:par>
                </p:childTnLst>
              </p:cTn>
              <p:nextCondLst>
                <p:cond evt="onClick" delay="0">
                  <p:tgtEl>
                    <p:spTgt spid="3"/>
                  </p:tgtEl>
                </p:cond>
              </p:nextCondLst>
            </p:seq>
          </p:childTnLst>
        </p:cTn>
      </p:par>
    </p:tnLst>
    <p:bldLst>
      <p:bldP spid="6" grpId="0"/>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D579DDB3-CA25-1824-1653-470B4BB63BF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318F553-986A-9C67-9883-7C222F1B37D4}"/>
              </a:ext>
            </a:extLst>
          </p:cNvPr>
          <p:cNvSpPr>
            <a:spLocks noGrp="1"/>
          </p:cNvSpPr>
          <p:nvPr>
            <p:ph type="title"/>
          </p:nvPr>
        </p:nvSpPr>
        <p:spPr/>
        <p:txBody>
          <a:bodyPr/>
          <a:lstStyle/>
          <a:p>
            <a:r>
              <a:rPr lang="en-US"/>
              <a:t>Installer son LLM </a:t>
            </a:r>
            <a:r>
              <a:rPr lang="en-US" err="1"/>
              <a:t>en</a:t>
            </a:r>
            <a:r>
              <a:rPr lang="en-US"/>
              <a:t> local</a:t>
            </a:r>
          </a:p>
        </p:txBody>
      </p:sp>
      <p:sp>
        <p:nvSpPr>
          <p:cNvPr id="2" name="Espace réservé du texte 1">
            <a:extLst>
              <a:ext uri="{FF2B5EF4-FFF2-40B4-BE49-F238E27FC236}">
                <a16:creationId xmlns:a16="http://schemas.microsoft.com/office/drawing/2014/main" id="{1AC2978C-4FB4-69FB-B584-69E793F29CF7}"/>
              </a:ext>
            </a:extLst>
          </p:cNvPr>
          <p:cNvSpPr>
            <a:spLocks noGrp="1"/>
          </p:cNvSpPr>
          <p:nvPr>
            <p:ph type="body" sz="quarter" idx="15"/>
          </p:nvPr>
        </p:nvSpPr>
        <p:spPr>
          <a:xfrm>
            <a:off x="407988" y="1341374"/>
            <a:ext cx="11369042" cy="246221"/>
          </a:xfrm>
        </p:spPr>
        <p:txBody>
          <a:bodyPr/>
          <a:lstStyle/>
          <a:p>
            <a:r>
              <a:rPr lang="en-US" err="1"/>
              <a:t>Démonstration</a:t>
            </a:r>
            <a:r>
              <a:rPr lang="en-US"/>
              <a:t> avec </a:t>
            </a:r>
            <a:r>
              <a:rPr lang="en-US" err="1"/>
              <a:t>Ollama</a:t>
            </a:r>
            <a:endParaRPr lang="en-US"/>
          </a:p>
        </p:txBody>
      </p:sp>
      <p:sp>
        <p:nvSpPr>
          <p:cNvPr id="6" name="Espace réservé du texte 2">
            <a:extLst>
              <a:ext uri="{FF2B5EF4-FFF2-40B4-BE49-F238E27FC236}">
                <a16:creationId xmlns:a16="http://schemas.microsoft.com/office/drawing/2014/main" id="{E1711AC8-960C-9628-CC7D-ACEA4EC3439D}"/>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CC75F4D9-2266-E947-604B-B28966448924}"/>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B8CF2D6B-F192-DB0C-90E0-F7B21CF9EF48}"/>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034F9221-7C86-5A35-AE04-7D23F90A6771}"/>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5" name="object 5">
            <a:extLst>
              <a:ext uri="{FF2B5EF4-FFF2-40B4-BE49-F238E27FC236}">
                <a16:creationId xmlns:a16="http://schemas.microsoft.com/office/drawing/2014/main" id="{CE4EE41A-74D7-D298-811C-1139446E722F}"/>
              </a:ext>
            </a:extLst>
          </p:cNvPr>
          <p:cNvSpPr txBox="1">
            <a:spLocks/>
          </p:cNvSpPr>
          <p:nvPr/>
        </p:nvSpPr>
        <p:spPr>
          <a:xfrm>
            <a:off x="4583832" y="3231160"/>
            <a:ext cx="11631974" cy="770568"/>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a:ln>
                  <a:noFill/>
                </a:ln>
                <a:solidFill>
                  <a:schemeClr val="bg1"/>
                </a:solidFill>
                <a:effectLst/>
                <a:uLnTx/>
                <a:uFillTx/>
                <a:latin typeface="+mj-lt"/>
                <a:ea typeface="+mj-ea"/>
                <a:cs typeface="+mj-cs"/>
              </a:defRPr>
            </a:lvl1pPr>
          </a:lstStyle>
          <a:p>
            <a:pPr marL="7701" marR="3081">
              <a:lnSpc>
                <a:spcPct val="79800"/>
              </a:lnSpc>
              <a:spcBef>
                <a:spcPts val="1401"/>
              </a:spcBef>
              <a:defRPr/>
            </a:pPr>
            <a:r>
              <a:rPr lang="en-GB" sz="4800" spc="-121">
                <a:solidFill>
                  <a:srgbClr val="FFFFFF"/>
                </a:solidFill>
                <a:ea typeface="+mn-ea"/>
                <a:cs typeface="Ubuntu Light"/>
              </a:rPr>
              <a:t>Demo time !</a:t>
            </a:r>
            <a:endParaRPr lang="en-GB" sz="4000" i="1">
              <a:solidFill>
                <a:schemeClr val="tx1"/>
              </a:solidFill>
              <a:latin typeface="Ubuntu Light" panose="020B0304030602030204" pitchFamily="34" charset="0"/>
              <a:ea typeface="+mn-ea"/>
            </a:endParaRPr>
          </a:p>
        </p:txBody>
      </p:sp>
    </p:spTree>
    <p:extLst>
      <p:ext uri="{BB962C8B-B14F-4D97-AF65-F5344CB8AC3E}">
        <p14:creationId xmlns:p14="http://schemas.microsoft.com/office/powerpoint/2010/main" val="3875802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A80A6B57-B57C-3E5F-0A58-BCE9A0005299}"/>
            </a:ext>
          </a:extLst>
        </p:cNvPr>
        <p:cNvGrpSpPr/>
        <p:nvPr/>
      </p:nvGrpSpPr>
      <p:grpSpPr>
        <a:xfrm>
          <a:off x="0" y="0"/>
          <a:ext cx="0" cy="0"/>
          <a:chOff x="0" y="0"/>
          <a:chExt cx="0" cy="0"/>
        </a:xfrm>
      </p:grpSpPr>
      <p:sp>
        <p:nvSpPr>
          <p:cNvPr id="7" name="object 5">
            <a:extLst>
              <a:ext uri="{FF2B5EF4-FFF2-40B4-BE49-F238E27FC236}">
                <a16:creationId xmlns:a16="http://schemas.microsoft.com/office/drawing/2014/main" id="{3A6A69ED-24ED-3764-BC19-30870D95060E}"/>
              </a:ext>
            </a:extLst>
          </p:cNvPr>
          <p:cNvSpPr txBox="1">
            <a:spLocks noGrp="1"/>
          </p:cNvSpPr>
          <p:nvPr>
            <p:ph type="ctrTitle"/>
          </p:nvPr>
        </p:nvSpPr>
        <p:spPr>
          <a:xfrm>
            <a:off x="3575720" y="3043716"/>
            <a:ext cx="11631974" cy="770568"/>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1401"/>
              </a:spcBef>
              <a:spcAft>
                <a:spcPts val="0"/>
              </a:spcAft>
              <a:buClrTx/>
              <a:buSzTx/>
              <a:buFontTx/>
              <a:buNone/>
              <a:tabLst/>
              <a:defRPr/>
            </a:pPr>
            <a:r>
              <a:rPr kumimoji="0" lang="en-GB" sz="4800" b="0" i="0" u="none" strike="noStrike" kern="1200" cap="none" spc="-121" normalizeH="0" baseline="0" noProof="0">
                <a:ln>
                  <a:noFill/>
                </a:ln>
                <a:solidFill>
                  <a:srgbClr val="FFFFFF"/>
                </a:solidFill>
                <a:effectLst/>
                <a:uLnTx/>
                <a:uFillTx/>
                <a:latin typeface="+mj-lt"/>
                <a:ea typeface="+mn-ea"/>
                <a:cs typeface="Ubuntu Light"/>
              </a:rPr>
              <a:t>Spring AI </a:t>
            </a:r>
            <a:r>
              <a:rPr kumimoji="0" lang="en-GB" sz="4800" b="0" i="0" u="none" strike="noStrike" kern="1200" cap="none" spc="-121" normalizeH="0" baseline="0" noProof="0" err="1">
                <a:ln>
                  <a:noFill/>
                </a:ln>
                <a:solidFill>
                  <a:srgbClr val="FFFFFF"/>
                </a:solidFill>
                <a:effectLst/>
                <a:uLnTx/>
                <a:uFillTx/>
                <a:latin typeface="+mj-lt"/>
                <a:ea typeface="+mn-ea"/>
                <a:cs typeface="Ubuntu Light"/>
              </a:rPr>
              <a:t>en</a:t>
            </a:r>
            <a:r>
              <a:rPr kumimoji="0" lang="en-GB" sz="4800" b="0" i="0" u="none" strike="noStrike" kern="1200" cap="none" spc="-121" normalizeH="0" baseline="0" noProof="0">
                <a:ln>
                  <a:noFill/>
                </a:ln>
                <a:solidFill>
                  <a:srgbClr val="FFFFFF"/>
                </a:solidFill>
                <a:effectLst/>
                <a:uLnTx/>
                <a:uFillTx/>
                <a:latin typeface="+mj-lt"/>
                <a:ea typeface="+mn-ea"/>
                <a:cs typeface="Ubuntu Light"/>
              </a:rPr>
              <a:t> action</a:t>
            </a:r>
            <a:endParaRPr kumimoji="0" lang="en-GB" sz="4800" b="0" i="0" u="none" strike="noStrike" kern="1200" cap="none" spc="0" normalizeH="0" baseline="0" noProof="0">
              <a:ln>
                <a:noFill/>
              </a:ln>
              <a:solidFill>
                <a:schemeClr val="tx1"/>
              </a:solidFill>
              <a:effectLst/>
              <a:uLnTx/>
              <a:uFillTx/>
              <a:latin typeface="+mj-lt"/>
              <a:ea typeface="+mn-ea"/>
              <a:cs typeface="Ubuntu Light"/>
            </a:endParaRPr>
          </a:p>
        </p:txBody>
      </p:sp>
      <p:pic>
        <p:nvPicPr>
          <p:cNvPr id="4" name="Image 3">
            <a:extLst>
              <a:ext uri="{FF2B5EF4-FFF2-40B4-BE49-F238E27FC236}">
                <a16:creationId xmlns:a16="http://schemas.microsoft.com/office/drawing/2014/main" id="{4BCE6837-5901-77EF-21DC-9E5D20D5D60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7928" y="836712"/>
            <a:ext cx="7729744" cy="6403861"/>
          </a:xfrm>
          <a:prstGeom prst="rect">
            <a:avLst/>
          </a:prstGeom>
        </p:spPr>
      </p:pic>
      <p:sp>
        <p:nvSpPr>
          <p:cNvPr id="3" name="object 3">
            <a:extLst>
              <a:ext uri="{FF2B5EF4-FFF2-40B4-BE49-F238E27FC236}">
                <a16:creationId xmlns:a16="http://schemas.microsoft.com/office/drawing/2014/main" id="{74D7A9A3-92DC-187E-8CD3-0A42B50922D3}"/>
              </a:ex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endParaRPr sz="1092"/>
          </a:p>
        </p:txBody>
      </p:sp>
      <p:sp>
        <p:nvSpPr>
          <p:cNvPr id="6" name="ZoneTexte 5">
            <a:extLst>
              <a:ext uri="{FF2B5EF4-FFF2-40B4-BE49-F238E27FC236}">
                <a16:creationId xmlns:a16="http://schemas.microsoft.com/office/drawing/2014/main" id="{7FF35EB8-9834-44A1-538B-1F02ED20199D}"/>
              </a:ext>
            </a:extLst>
          </p:cNvPr>
          <p:cNvSpPr txBox="1"/>
          <p:nvPr/>
        </p:nvSpPr>
        <p:spPr>
          <a:xfrm>
            <a:off x="5663952" y="1371907"/>
            <a:ext cx="936104" cy="1017843"/>
          </a:xfrm>
          <a:prstGeom prst="rect">
            <a:avLst/>
          </a:prstGeom>
          <a:noFill/>
        </p:spPr>
        <p:txBody>
          <a:bodyPr vert="horz" wrap="square" lIns="90000" tIns="46800" rIns="90000" bIns="46800" rtlCol="0" anchor="ctr">
            <a:spAutoFit/>
          </a:bodyPr>
          <a:lstStyle/>
          <a:p>
            <a:pPr algn="l">
              <a:spcBef>
                <a:spcPct val="0"/>
              </a:spcBef>
            </a:pPr>
            <a:r>
              <a:rPr kumimoji="0" lang="en-GB" sz="6000" i="0" u="none" strike="noStrike" kern="1200" cap="none" spc="-121" normalizeH="0" baseline="0" noProof="0">
                <a:ln>
                  <a:noFill/>
                </a:ln>
                <a:solidFill>
                  <a:srgbClr val="FFFFFF"/>
                </a:solidFill>
                <a:effectLst/>
                <a:uLnTx/>
                <a:uFillTx/>
                <a:latin typeface="+mj-lt"/>
                <a:ea typeface="+mn-ea"/>
                <a:cs typeface="Ubuntu Light"/>
              </a:rPr>
              <a:t>III</a:t>
            </a:r>
            <a:endParaRPr lang="fr-FR" sz="6000"/>
          </a:p>
        </p:txBody>
      </p:sp>
      <p:cxnSp>
        <p:nvCxnSpPr>
          <p:cNvPr id="8" name="Connecteur droit 7">
            <a:extLst>
              <a:ext uri="{FF2B5EF4-FFF2-40B4-BE49-F238E27FC236}">
                <a16:creationId xmlns:a16="http://schemas.microsoft.com/office/drawing/2014/main" id="{78AF53B3-ADDE-098D-4BCD-FD9950B2D7D7}"/>
              </a:ext>
            </a:extLst>
          </p:cNvPr>
          <p:cNvCxnSpPr/>
          <p:nvPr/>
        </p:nvCxnSpPr>
        <p:spPr>
          <a:xfrm>
            <a:off x="5375920" y="2389751"/>
            <a:ext cx="14401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663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B3199-708A-87AB-85D2-5C3F24A3A74C}"/>
            </a:ext>
          </a:extLst>
        </p:cNvPr>
        <p:cNvGrpSpPr/>
        <p:nvPr/>
      </p:nvGrpSpPr>
      <p:grpSpPr>
        <a:xfrm>
          <a:off x="0" y="0"/>
          <a:ext cx="0" cy="0"/>
          <a:chOff x="0" y="0"/>
          <a:chExt cx="0" cy="0"/>
        </a:xfrm>
      </p:grpSpPr>
      <p:pic>
        <p:nvPicPr>
          <p:cNvPr id="21" name="Picture 16">
            <a:extLst>
              <a:ext uri="{FF2B5EF4-FFF2-40B4-BE49-F238E27FC236}">
                <a16:creationId xmlns:a16="http://schemas.microsoft.com/office/drawing/2014/main" id="{D333ADF0-C849-8789-743E-A86417392842}"/>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927648" y="1052513"/>
            <a:ext cx="9361478" cy="5778103"/>
          </a:xfrm>
          <a:prstGeom prst="rect">
            <a:avLst/>
          </a:prstGeom>
        </p:spPr>
      </p:pic>
      <p:pic>
        <p:nvPicPr>
          <p:cNvPr id="11" name="Espace réservé pour une image  10">
            <a:extLst>
              <a:ext uri="{FF2B5EF4-FFF2-40B4-BE49-F238E27FC236}">
                <a16:creationId xmlns:a16="http://schemas.microsoft.com/office/drawing/2014/main" id="{7C438506-91F8-8E43-9E3B-3D1AD0639BEC}"/>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4" cstate="screen">
            <a:extLst>
              <a:ext uri="{28A0092B-C50C-407E-A947-70E740481C1C}">
                <a14:useLocalDpi xmlns:a14="http://schemas.microsoft.com/office/drawing/2010/main"/>
              </a:ext>
            </a:extLst>
          </a:blip>
          <a:srcRect/>
          <a:stretch/>
        </p:blipFill>
        <p:spPr>
          <a:xfrm>
            <a:off x="0" y="0"/>
            <a:ext cx="12192000" cy="6858000"/>
          </a:xfrm>
        </p:spPr>
      </p:pic>
      <p:sp>
        <p:nvSpPr>
          <p:cNvPr id="14" name="Titre 13">
            <a:extLst>
              <a:ext uri="{FF2B5EF4-FFF2-40B4-BE49-F238E27FC236}">
                <a16:creationId xmlns:a16="http://schemas.microsoft.com/office/drawing/2014/main" id="{26090C8F-F906-C42C-DF57-FEB971828A11}"/>
              </a:ext>
            </a:extLst>
          </p:cNvPr>
          <p:cNvSpPr>
            <a:spLocks noGrp="1"/>
          </p:cNvSpPr>
          <p:nvPr>
            <p:ph type="ctrTitle"/>
          </p:nvPr>
        </p:nvSpPr>
        <p:spPr>
          <a:xfrm>
            <a:off x="4943872" y="116346"/>
            <a:ext cx="7176119" cy="2448558"/>
          </a:xfrm>
          <a:gradFill>
            <a:gsLst>
              <a:gs pos="100000">
                <a:srgbClr val="002060"/>
              </a:gs>
              <a:gs pos="0">
                <a:schemeClr val="accent4"/>
              </a:gs>
            </a:gsLst>
          </a:gradFill>
        </p:spPr>
        <p:txBody>
          <a:bodyPr/>
          <a:lstStyle/>
          <a:p>
            <a:r>
              <a:rPr lang="en-US" sz="4400"/>
              <a:t>Christophe Arguel</a:t>
            </a:r>
            <a:br>
              <a:rPr lang="en-US" sz="4400"/>
            </a:br>
            <a:endParaRPr lang="en-US" sz="4400"/>
          </a:p>
        </p:txBody>
      </p:sp>
      <p:sp>
        <p:nvSpPr>
          <p:cNvPr id="17" name="Sous-titre 16">
            <a:extLst>
              <a:ext uri="{FF2B5EF4-FFF2-40B4-BE49-F238E27FC236}">
                <a16:creationId xmlns:a16="http://schemas.microsoft.com/office/drawing/2014/main" id="{6BCF1C27-6A07-C194-D253-1EF11D1B57E9}"/>
              </a:ext>
            </a:extLst>
          </p:cNvPr>
          <p:cNvSpPr>
            <a:spLocks noGrp="1"/>
          </p:cNvSpPr>
          <p:nvPr>
            <p:ph type="subTitle" idx="1"/>
          </p:nvPr>
        </p:nvSpPr>
        <p:spPr>
          <a:xfrm>
            <a:off x="5397866" y="1107301"/>
            <a:ext cx="7273330" cy="1092607"/>
          </a:xfrm>
        </p:spPr>
        <p:txBody>
          <a:bodyPr/>
          <a:lstStyle/>
          <a:p>
            <a:r>
              <a:rPr lang="en-US" sz="1400" err="1"/>
              <a:t>Architecte</a:t>
            </a:r>
            <a:r>
              <a:rPr lang="en-US" sz="1400"/>
              <a:t> Solution </a:t>
            </a:r>
          </a:p>
          <a:p>
            <a:r>
              <a:rPr lang="en-US" sz="1400" err="1"/>
              <a:t>Compétences</a:t>
            </a:r>
            <a:r>
              <a:rPr lang="en-US" sz="1400"/>
              <a:t>: Microservices / Cloud Native / GenAI</a:t>
            </a:r>
          </a:p>
          <a:p>
            <a:r>
              <a:rPr lang="en-US" sz="1400"/>
              <a:t>25 </a:t>
            </a:r>
            <a:r>
              <a:rPr lang="en-US" sz="1400" err="1"/>
              <a:t>ans</a:t>
            </a:r>
            <a:r>
              <a:rPr lang="en-US" sz="1400"/>
              <a:t> </a:t>
            </a:r>
            <a:r>
              <a:rPr lang="en-US" sz="1400" err="1"/>
              <a:t>d’expérience</a:t>
            </a:r>
            <a:endParaRPr lang="en-US" sz="1400"/>
          </a:p>
          <a:p>
            <a:r>
              <a:rPr lang="en-US" sz="1400"/>
              <a:t>TOULOUSE</a:t>
            </a:r>
          </a:p>
        </p:txBody>
      </p:sp>
      <p:pic>
        <p:nvPicPr>
          <p:cNvPr id="5" name="Image 4">
            <a:extLst>
              <a:ext uri="{FF2B5EF4-FFF2-40B4-BE49-F238E27FC236}">
                <a16:creationId xmlns:a16="http://schemas.microsoft.com/office/drawing/2014/main" id="{BFFF1EB1-E72E-4FFC-84D5-3E201B10CA71}"/>
              </a:ext>
            </a:extLst>
          </p:cNvPr>
          <p:cNvPicPr>
            <a:picLocks noChangeAspect="1"/>
          </p:cNvPicPr>
          <p:nvPr/>
        </p:nvPicPr>
        <p:blipFill>
          <a:blip r:embed="rId5"/>
          <a:stretch>
            <a:fillRect/>
          </a:stretch>
        </p:blipFill>
        <p:spPr>
          <a:xfrm>
            <a:off x="10592980" y="203410"/>
            <a:ext cx="1419351" cy="1425365"/>
          </a:xfrm>
          <a:prstGeom prst="rect">
            <a:avLst/>
          </a:prstGeom>
        </p:spPr>
      </p:pic>
      <p:sp>
        <p:nvSpPr>
          <p:cNvPr id="6" name="Titre 13">
            <a:extLst>
              <a:ext uri="{FF2B5EF4-FFF2-40B4-BE49-F238E27FC236}">
                <a16:creationId xmlns:a16="http://schemas.microsoft.com/office/drawing/2014/main" id="{CFC07EF6-0818-B068-7431-AD7A8F85F06F}"/>
              </a:ext>
            </a:extLst>
          </p:cNvPr>
          <p:cNvSpPr txBox="1">
            <a:spLocks/>
          </p:cNvSpPr>
          <p:nvPr/>
        </p:nvSpPr>
        <p:spPr>
          <a:xfrm>
            <a:off x="119336" y="4293097"/>
            <a:ext cx="7176119" cy="2361208"/>
          </a:xfrm>
          <a:prstGeom prst="rect">
            <a:avLst/>
          </a:prstGeom>
          <a:gradFill>
            <a:gsLst>
              <a:gs pos="100000">
                <a:srgbClr val="002060"/>
              </a:gs>
              <a:gs pos="0">
                <a:schemeClr val="accent4"/>
              </a:gs>
            </a:gsLst>
            <a:lin ang="18900000" scaled="1"/>
          </a:gradFill>
        </p:spPr>
        <p:txBody>
          <a:bodyPr vert="horz" wrap="square" lIns="396000" tIns="360000" rIns="504000" bIns="1080000" rtlCol="0" anchor="ctr" anchorCtr="0">
            <a:noAutofit/>
          </a:bodyPr>
          <a:lstStyle>
            <a:lvl1pPr marL="0" marR="0" indent="0" algn="l" defTabSz="914400" rtl="0" eaLnBrk="1" fontAlgn="auto" latinLnBrk="0" hangingPunct="1">
              <a:lnSpc>
                <a:spcPct val="90000"/>
              </a:lnSpc>
              <a:spcBef>
                <a:spcPct val="0"/>
              </a:spcBef>
              <a:spcAft>
                <a:spcPts val="0"/>
              </a:spcAft>
              <a:buClrTx/>
              <a:buSzTx/>
              <a:buFontTx/>
              <a:buNone/>
              <a:tabLst>
                <a:tab pos="1258888" algn="l"/>
              </a:tabLst>
              <a:defRPr kumimoji="0" lang="en-US" sz="5400" b="0" i="0" u="none" strike="noStrike" kern="1200" cap="none" spc="0" normalizeH="0" baseline="0" noProof="0">
                <a:ln>
                  <a:noFill/>
                </a:ln>
                <a:solidFill>
                  <a:schemeClr val="bg1"/>
                </a:solidFill>
                <a:effectLst/>
                <a:uLnTx/>
                <a:uFillTx/>
                <a:latin typeface="+mj-lt"/>
                <a:ea typeface="+mj-ea"/>
                <a:cs typeface="+mj-cs"/>
              </a:defRPr>
            </a:lvl1pPr>
          </a:lstStyle>
          <a:p>
            <a:r>
              <a:rPr lang="fr-FR" sz="4400"/>
              <a:t>Stéphane Cottin</a:t>
            </a:r>
          </a:p>
          <a:p>
            <a:endParaRPr lang="fr-FR" sz="4400"/>
          </a:p>
        </p:txBody>
      </p:sp>
      <p:pic>
        <p:nvPicPr>
          <p:cNvPr id="3" name="Image 2">
            <a:extLst>
              <a:ext uri="{FF2B5EF4-FFF2-40B4-BE49-F238E27FC236}">
                <a16:creationId xmlns:a16="http://schemas.microsoft.com/office/drawing/2014/main" id="{132820D0-0FC3-0228-30A6-11201B3A59CD}"/>
              </a:ext>
            </a:extLst>
          </p:cNvPr>
          <p:cNvPicPr>
            <a:picLocks noChangeAspect="1"/>
          </p:cNvPicPr>
          <p:nvPr/>
        </p:nvPicPr>
        <p:blipFill>
          <a:blip r:embed="rId6"/>
          <a:stretch>
            <a:fillRect/>
          </a:stretch>
        </p:blipFill>
        <p:spPr>
          <a:xfrm>
            <a:off x="5807968" y="4391384"/>
            <a:ext cx="1374373" cy="1420377"/>
          </a:xfrm>
          <a:prstGeom prst="rect">
            <a:avLst/>
          </a:prstGeom>
        </p:spPr>
      </p:pic>
      <p:sp>
        <p:nvSpPr>
          <p:cNvPr id="7" name="Sous-titre 16">
            <a:extLst>
              <a:ext uri="{FF2B5EF4-FFF2-40B4-BE49-F238E27FC236}">
                <a16:creationId xmlns:a16="http://schemas.microsoft.com/office/drawing/2014/main" id="{2BE3B6A2-FAB1-280C-188C-03A0D402620B}"/>
              </a:ext>
            </a:extLst>
          </p:cNvPr>
          <p:cNvSpPr txBox="1">
            <a:spLocks/>
          </p:cNvSpPr>
          <p:nvPr/>
        </p:nvSpPr>
        <p:spPr>
          <a:xfrm>
            <a:off x="515951" y="5199084"/>
            <a:ext cx="7273330" cy="1092607"/>
          </a:xfrm>
          <a:prstGeom prst="rect">
            <a:avLst/>
          </a:prstGeom>
        </p:spPr>
        <p:txBody>
          <a:bodyPr vert="horz" wrap="square" lIns="18000" tIns="0" rIns="0" bIns="0" rtlCol="0" anchor="t" anchorCtr="0">
            <a:sp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bg1"/>
                </a:solidFill>
                <a:latin typeface="Ubuntu Light" panose="020B0304030602030204" pitchFamily="34" charset="0"/>
                <a:ea typeface="+mn-ea"/>
                <a:cs typeface="+mn-cs"/>
              </a:defRPr>
            </a:lvl1pPr>
            <a:lvl2pPr marL="457200" indent="0" algn="ctr" defTabSz="914400" rtl="0" eaLnBrk="1" latinLnBrk="0" hangingPunct="1">
              <a:lnSpc>
                <a:spcPct val="100000"/>
              </a:lnSpc>
              <a:spcBef>
                <a:spcPts val="600"/>
              </a:spcBef>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600"/>
              </a:spcBef>
              <a:buClrTx/>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600"/>
              </a:spcBef>
              <a:buClrTx/>
              <a:buFont typeface="Verdana" panose="020B0604030504040204" pitchFamily="34" charset="0"/>
              <a:buNone/>
              <a:tabLst/>
              <a:defRPr sz="1600" kern="1200">
                <a:solidFill>
                  <a:schemeClr val="tx1"/>
                </a:solidFill>
                <a:latin typeface="+mn-lt"/>
                <a:ea typeface="+mn-ea"/>
                <a:cs typeface="+mn-cs"/>
              </a:defRPr>
            </a:lvl4pPr>
            <a:lvl5pPr marL="1828800" indent="0" algn="ctr" defTabSz="914400" rtl="0" eaLnBrk="1" latinLnBrk="0" hangingPunct="1">
              <a:lnSpc>
                <a:spcPct val="100000"/>
              </a:lnSpc>
              <a:spcBef>
                <a:spcPts val="600"/>
              </a:spcBef>
              <a:buClrTx/>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err="1"/>
              <a:t>Architecte</a:t>
            </a:r>
            <a:r>
              <a:rPr lang="en-US" sz="1400"/>
              <a:t> solution </a:t>
            </a:r>
            <a:r>
              <a:rPr lang="en-US" sz="1400" err="1"/>
              <a:t>fullstack</a:t>
            </a:r>
            <a:endParaRPr lang="en-US" sz="1400"/>
          </a:p>
          <a:p>
            <a:r>
              <a:rPr lang="en-US" sz="1400" err="1"/>
              <a:t>Compétences</a:t>
            </a:r>
            <a:r>
              <a:rPr lang="en-US" sz="1400"/>
              <a:t>: Java / Spring Boot / Angular / AWS / IA</a:t>
            </a:r>
          </a:p>
          <a:p>
            <a:r>
              <a:rPr lang="en-US" sz="1400"/>
              <a:t>20 </a:t>
            </a:r>
            <a:r>
              <a:rPr lang="en-US" sz="1400" err="1"/>
              <a:t>ans</a:t>
            </a:r>
            <a:r>
              <a:rPr lang="en-US" sz="1400"/>
              <a:t> </a:t>
            </a:r>
            <a:r>
              <a:rPr lang="en-US" sz="1400" err="1"/>
              <a:t>d’experience</a:t>
            </a:r>
            <a:endParaRPr lang="en-US" sz="1400"/>
          </a:p>
          <a:p>
            <a:r>
              <a:rPr lang="en-US" sz="1400"/>
              <a:t>TOULOUSE</a:t>
            </a:r>
          </a:p>
        </p:txBody>
      </p:sp>
    </p:spTree>
    <p:extLst>
      <p:ext uri="{BB962C8B-B14F-4D97-AF65-F5344CB8AC3E}">
        <p14:creationId xmlns:p14="http://schemas.microsoft.com/office/powerpoint/2010/main" val="3880249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A6BB5DE7-95EC-ADC0-F0EC-BF829F131F6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8647087-5A69-D999-62E5-BFC749A8E37A}"/>
              </a:ext>
            </a:extLst>
          </p:cNvPr>
          <p:cNvSpPr/>
          <p:nvPr/>
        </p:nvSpPr>
        <p:spPr>
          <a:xfrm>
            <a:off x="388846" y="1819074"/>
            <a:ext cx="11405852" cy="443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600" err="1"/>
          </a:p>
        </p:txBody>
      </p:sp>
      <p:sp>
        <p:nvSpPr>
          <p:cNvPr id="4" name="Titre 3">
            <a:extLst>
              <a:ext uri="{FF2B5EF4-FFF2-40B4-BE49-F238E27FC236}">
                <a16:creationId xmlns:a16="http://schemas.microsoft.com/office/drawing/2014/main" id="{34DF3F78-60EF-32F0-45DC-89641A3C8C28}"/>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FEF9DCB5-E23B-A6DC-8F8D-DA6C8084D7F9}"/>
              </a:ext>
            </a:extLst>
          </p:cNvPr>
          <p:cNvSpPr>
            <a:spLocks noGrp="1"/>
          </p:cNvSpPr>
          <p:nvPr>
            <p:ph type="body" sz="quarter" idx="15"/>
          </p:nvPr>
        </p:nvSpPr>
        <p:spPr>
          <a:xfrm>
            <a:off x="371178" y="1303488"/>
            <a:ext cx="11369042" cy="246221"/>
          </a:xfrm>
        </p:spPr>
        <p:txBody>
          <a:bodyPr/>
          <a:lstStyle/>
          <a:p>
            <a:r>
              <a:rPr lang="en-US" b="1">
                <a:solidFill>
                  <a:schemeClr val="lt1"/>
                </a:solidFill>
                <a:latin typeface="+mn-lt"/>
              </a:rPr>
              <a:t>Introduction</a:t>
            </a:r>
          </a:p>
        </p:txBody>
      </p:sp>
      <p:sp>
        <p:nvSpPr>
          <p:cNvPr id="3" name="Espace réservé du texte 2">
            <a:extLst>
              <a:ext uri="{FF2B5EF4-FFF2-40B4-BE49-F238E27FC236}">
                <a16:creationId xmlns:a16="http://schemas.microsoft.com/office/drawing/2014/main" id="{631D2255-AE2E-8A51-84A0-7593BB2B2143}"/>
              </a:ext>
            </a:extLst>
          </p:cNvPr>
          <p:cNvSpPr>
            <a:spLocks noGrp="1"/>
          </p:cNvSpPr>
          <p:nvPr>
            <p:ph type="body" sz="quarter" idx="17"/>
          </p:nvPr>
        </p:nvSpPr>
        <p:spPr>
          <a:xfrm>
            <a:off x="425657" y="1894945"/>
            <a:ext cx="11389142" cy="1189230"/>
          </a:xfrm>
          <a:noFill/>
        </p:spPr>
        <p:txBody>
          <a:bodyPr/>
          <a:lstStyle/>
          <a:p>
            <a:r>
              <a:rPr lang="fr-FR" sz="1600"/>
              <a:t>Le module AI a été initié en 2023 par Spring afin de faciliter l’intégration d’un LLM au sein d’une application Spring Boot 3+ :</a:t>
            </a:r>
          </a:p>
          <a:p>
            <a:pPr marL="361950" indent="-271463">
              <a:buFont typeface="Arial" panose="020B0604020202020204" pitchFamily="34" charset="0"/>
              <a:buChar char="•"/>
            </a:pPr>
            <a:r>
              <a:rPr lang="fr-FR" sz="1600"/>
              <a:t>Un changement de LLM n’introduira pas de modification au niveau code java</a:t>
            </a:r>
          </a:p>
          <a:p>
            <a:pPr marL="361950" indent="-271463">
              <a:buFont typeface="Arial" panose="020B0604020202020204" pitchFamily="34" charset="0"/>
              <a:buChar char="•"/>
            </a:pPr>
            <a:r>
              <a:rPr lang="fr-FR" sz="1600"/>
              <a:t>Tout passera par la configuration Spring du projet (gestion des environnements etc…)</a:t>
            </a:r>
          </a:p>
          <a:p>
            <a:pPr marL="361950" indent="-271463">
              <a:buFont typeface="Arial" panose="020B0604020202020204" pitchFamily="34" charset="0"/>
              <a:buChar char="•"/>
            </a:pPr>
            <a:r>
              <a:rPr lang="fr-FR" sz="1600"/>
              <a:t>Facilité d’intégration à un projet Spring existant</a:t>
            </a:r>
          </a:p>
        </p:txBody>
      </p:sp>
      <p:sp>
        <p:nvSpPr>
          <p:cNvPr id="6" name="Espace réservé du texte 2">
            <a:extLst>
              <a:ext uri="{FF2B5EF4-FFF2-40B4-BE49-F238E27FC236}">
                <a16:creationId xmlns:a16="http://schemas.microsoft.com/office/drawing/2014/main" id="{D911E638-30AA-B678-920C-37CB2DD04648}"/>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7C5DD27B-8238-454D-F977-3FC1F03376B2}"/>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E5F096F6-CA99-729E-ED46-3D115BFCFA15}"/>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EAEE5464-26B0-301F-E9DF-36FC218D4BC5}"/>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12" name="Rectangle 11">
            <a:extLst>
              <a:ext uri="{FF2B5EF4-FFF2-40B4-BE49-F238E27FC236}">
                <a16:creationId xmlns:a16="http://schemas.microsoft.com/office/drawing/2014/main" id="{8B66A4B9-E479-1BD9-7564-A9FF7FBBE93C}"/>
              </a:ext>
            </a:extLst>
          </p:cNvPr>
          <p:cNvSpPr/>
          <p:nvPr/>
        </p:nvSpPr>
        <p:spPr>
          <a:xfrm>
            <a:off x="425656" y="3595491"/>
            <a:ext cx="11474406" cy="2062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600" b="1"/>
              <a:t>Principales fonctionnalités (en 1.0.2 – Septembre 2025)</a:t>
            </a:r>
          </a:p>
          <a:p>
            <a:endParaRPr lang="fr-FR" sz="1600" b="1"/>
          </a:p>
          <a:p>
            <a:pPr marL="285750" indent="-285750">
              <a:buFont typeface="Arial" panose="020B0604020202020204" pitchFamily="34" charset="0"/>
              <a:buChar char="•"/>
            </a:pPr>
            <a:r>
              <a:rPr lang="fr-FR" sz="1600"/>
              <a:t>Fonctionne avec tous les LLM du marché en utilisant une API simple et générique</a:t>
            </a:r>
          </a:p>
          <a:p>
            <a:pPr marL="285750" indent="-285750">
              <a:buFont typeface="Arial" panose="020B0604020202020204" pitchFamily="34" charset="0"/>
              <a:buChar char="•"/>
            </a:pPr>
            <a:r>
              <a:rPr lang="fr-FR" sz="1600" err="1"/>
              <a:t>Prompting</a:t>
            </a:r>
            <a:endParaRPr lang="fr-FR" sz="1600"/>
          </a:p>
          <a:p>
            <a:pPr marL="285750" indent="-285750">
              <a:buFont typeface="Arial" panose="020B0604020202020204" pitchFamily="34" charset="0"/>
              <a:buChar char="•"/>
            </a:pPr>
            <a:r>
              <a:rPr lang="fr-FR" sz="1600"/>
              <a:t>Analyse d’images (Vision)</a:t>
            </a:r>
          </a:p>
          <a:p>
            <a:pPr marL="285750" indent="-285750">
              <a:buFont typeface="Arial" panose="020B0604020202020204" pitchFamily="34" charset="0"/>
              <a:buChar char="•"/>
            </a:pPr>
            <a:r>
              <a:rPr lang="fr-FR" sz="1600" err="1"/>
              <a:t>Embedding</a:t>
            </a:r>
            <a:r>
              <a:rPr lang="fr-FR" sz="1600"/>
              <a:t>, </a:t>
            </a:r>
            <a:r>
              <a:rPr lang="fr-FR" sz="1600" err="1"/>
              <a:t>Vector</a:t>
            </a:r>
            <a:r>
              <a:rPr lang="fr-FR" sz="1600"/>
              <a:t> Store et RAG</a:t>
            </a:r>
          </a:p>
          <a:p>
            <a:pPr marL="285750" indent="-285750">
              <a:buFont typeface="Arial" panose="020B0604020202020204" pitchFamily="34" charset="0"/>
              <a:buChar char="•"/>
            </a:pPr>
            <a:r>
              <a:rPr lang="fr-FR" sz="1600" err="1"/>
              <a:t>Function</a:t>
            </a:r>
            <a:r>
              <a:rPr lang="fr-FR" sz="1600"/>
              <a:t> Calling (Tools)</a:t>
            </a:r>
          </a:p>
          <a:p>
            <a:pPr marL="285750" indent="-285750">
              <a:buFont typeface="Arial" panose="020B0604020202020204" pitchFamily="34" charset="0"/>
              <a:buChar char="•"/>
            </a:pPr>
            <a:r>
              <a:rPr lang="fr-FR" sz="1600"/>
              <a:t>MCP</a:t>
            </a:r>
          </a:p>
        </p:txBody>
      </p:sp>
    </p:spTree>
    <p:extLst>
      <p:ext uri="{BB962C8B-B14F-4D97-AF65-F5344CB8AC3E}">
        <p14:creationId xmlns:p14="http://schemas.microsoft.com/office/powerpoint/2010/main" val="1340989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09F19264-411A-53CB-C660-F1D0CB24D09F}"/>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7AD2FB7-E5FE-1027-E872-8E67F1C88360}"/>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4BCECD27-3A60-6B35-C832-1186CCFC3AD5}"/>
              </a:ext>
            </a:extLst>
          </p:cNvPr>
          <p:cNvSpPr>
            <a:spLocks noGrp="1"/>
          </p:cNvSpPr>
          <p:nvPr>
            <p:ph type="body" sz="quarter" idx="15"/>
          </p:nvPr>
        </p:nvSpPr>
        <p:spPr>
          <a:xfrm>
            <a:off x="407988" y="1341374"/>
            <a:ext cx="11369042" cy="246221"/>
          </a:xfrm>
        </p:spPr>
        <p:txBody>
          <a:bodyPr/>
          <a:lstStyle/>
          <a:p>
            <a:r>
              <a:rPr lang="en-US" err="1"/>
              <a:t>Historique</a:t>
            </a:r>
            <a:endParaRPr lang="en-US"/>
          </a:p>
        </p:txBody>
      </p:sp>
      <p:sp>
        <p:nvSpPr>
          <p:cNvPr id="6" name="Espace réservé du texte 2">
            <a:extLst>
              <a:ext uri="{FF2B5EF4-FFF2-40B4-BE49-F238E27FC236}">
                <a16:creationId xmlns:a16="http://schemas.microsoft.com/office/drawing/2014/main" id="{A2354494-E374-53FB-0A95-36BADEEA77AE}"/>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F51CA904-C009-58D9-BA23-B60BD6F61ED5}"/>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C4427A5F-226E-7239-83E2-5CB75289F5FC}"/>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ABD7171F-01D6-CD5C-C18B-D66A66AAC687}"/>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3" name="Espace réservé du texte 2">
            <a:extLst>
              <a:ext uri="{FF2B5EF4-FFF2-40B4-BE49-F238E27FC236}">
                <a16:creationId xmlns:a16="http://schemas.microsoft.com/office/drawing/2014/main" id="{D8C6C704-9B64-6826-52FF-CBE6C449CC53}"/>
              </a:ext>
            </a:extLst>
          </p:cNvPr>
          <p:cNvSpPr txBox="1">
            <a:spLocks/>
          </p:cNvSpPr>
          <p:nvPr/>
        </p:nvSpPr>
        <p:spPr>
          <a:xfrm>
            <a:off x="395168" y="1916832"/>
            <a:ext cx="11369042" cy="72477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Line 55">
            <a:extLst>
              <a:ext uri="{FF2B5EF4-FFF2-40B4-BE49-F238E27FC236}">
                <a16:creationId xmlns:a16="http://schemas.microsoft.com/office/drawing/2014/main" id="{0B87DBB2-A0D4-9F05-D774-84D711DD9241}"/>
              </a:ext>
              <a:ext uri="{C183D7F6-B498-43B3-948B-1728B52AA6E4}">
                <adec:decorative xmlns:adec="http://schemas.microsoft.com/office/drawing/2017/decorative" val="1"/>
              </a:ext>
            </a:extLst>
          </p:cNvPr>
          <p:cNvSpPr>
            <a:spLocks noChangeShapeType="1"/>
          </p:cNvSpPr>
          <p:nvPr/>
        </p:nvSpPr>
        <p:spPr bwMode="gray">
          <a:xfrm flipH="1" flipV="1">
            <a:off x="7133279" y="2333653"/>
            <a:ext cx="4608" cy="1686351"/>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endParaRPr lang="fr-FR" noProof="0"/>
          </a:p>
        </p:txBody>
      </p:sp>
      <p:sp>
        <p:nvSpPr>
          <p:cNvPr id="11" name="Text Box 56">
            <a:extLst>
              <a:ext uri="{FF2B5EF4-FFF2-40B4-BE49-F238E27FC236}">
                <a16:creationId xmlns:a16="http://schemas.microsoft.com/office/drawing/2014/main" id="{BF3F96DE-D2B1-943C-B943-F234B1DDA542}"/>
              </a:ext>
            </a:extLst>
          </p:cNvPr>
          <p:cNvSpPr txBox="1">
            <a:spLocks noChangeArrowheads="1"/>
          </p:cNvSpPr>
          <p:nvPr/>
        </p:nvSpPr>
        <p:spPr bwMode="gray">
          <a:xfrm>
            <a:off x="776755" y="2340625"/>
            <a:ext cx="2233919" cy="992579"/>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600"/>
              </a:spcBef>
            </a:pPr>
            <a:r>
              <a:rPr lang="fr-FR" sz="1050" b="1" noProof="0">
                <a:solidFill>
                  <a:schemeClr val="accent1"/>
                </a:solidFill>
                <a:cs typeface="Arial" charset="0"/>
              </a:rPr>
              <a:t>2023</a:t>
            </a:r>
          </a:p>
          <a:p>
            <a:pPr algn="l">
              <a:spcBef>
                <a:spcPts val="600"/>
              </a:spcBef>
            </a:pPr>
            <a:r>
              <a:rPr lang="fr-FR" sz="1200" b="1" noProof="0">
                <a:solidFill>
                  <a:schemeClr val="bg1"/>
                </a:solidFill>
                <a:cs typeface="Arial" charset="0"/>
              </a:rPr>
              <a:t>Lancement du projet</a:t>
            </a:r>
            <a:br>
              <a:rPr lang="fr-FR" sz="1100" b="1" i="1" noProof="0">
                <a:solidFill>
                  <a:schemeClr val="bg1"/>
                </a:solidFill>
                <a:cs typeface="Arial" charset="0"/>
              </a:rPr>
            </a:br>
            <a:endParaRPr lang="fr-FR" sz="1100" b="1" i="1" noProof="0">
              <a:solidFill>
                <a:schemeClr val="bg1"/>
              </a:solidFill>
              <a:cs typeface="Arial" charset="0"/>
            </a:endParaRPr>
          </a:p>
          <a:p>
            <a:pPr algn="l">
              <a:spcBef>
                <a:spcPts val="600"/>
              </a:spcBef>
            </a:pPr>
            <a:r>
              <a:rPr lang="fr-FR" sz="1050" i="1" noProof="0">
                <a:solidFill>
                  <a:schemeClr val="bg1">
                    <a:lumMod val="85000"/>
                  </a:schemeClr>
                </a:solidFill>
                <a:cs typeface="Arial" charset="0"/>
              </a:rPr>
              <a:t>Début des premiers développements</a:t>
            </a:r>
            <a:endParaRPr lang="fr-FR" sz="1200" i="1" noProof="0">
              <a:solidFill>
                <a:schemeClr val="bg1">
                  <a:lumMod val="85000"/>
                </a:schemeClr>
              </a:solidFill>
              <a:cs typeface="Arial" charset="0"/>
            </a:endParaRPr>
          </a:p>
        </p:txBody>
      </p:sp>
      <p:sp>
        <p:nvSpPr>
          <p:cNvPr id="12" name="Text Box 56">
            <a:extLst>
              <a:ext uri="{FF2B5EF4-FFF2-40B4-BE49-F238E27FC236}">
                <a16:creationId xmlns:a16="http://schemas.microsoft.com/office/drawing/2014/main" id="{94B4DF8E-D134-0554-292A-653B1A24C5E1}"/>
              </a:ext>
            </a:extLst>
          </p:cNvPr>
          <p:cNvSpPr txBox="1">
            <a:spLocks noChangeArrowheads="1"/>
          </p:cNvSpPr>
          <p:nvPr/>
        </p:nvSpPr>
        <p:spPr bwMode="gray">
          <a:xfrm>
            <a:off x="2978564" y="2340625"/>
            <a:ext cx="2142472" cy="1408078"/>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600"/>
              </a:spcBef>
            </a:pPr>
            <a:r>
              <a:rPr lang="fr-FR" sz="1050" b="1" noProof="0">
                <a:solidFill>
                  <a:schemeClr val="accent1"/>
                </a:solidFill>
                <a:cs typeface="Arial" charset="0"/>
              </a:rPr>
              <a:t>Février  2024</a:t>
            </a:r>
          </a:p>
          <a:p>
            <a:pPr algn="l">
              <a:spcBef>
                <a:spcPts val="600"/>
              </a:spcBef>
            </a:pPr>
            <a:r>
              <a:rPr lang="fr-FR" sz="1200" b="1" noProof="0">
                <a:solidFill>
                  <a:schemeClr val="bg1"/>
                </a:solidFill>
                <a:cs typeface="Arial" charset="0"/>
              </a:rPr>
              <a:t>Première version publique</a:t>
            </a:r>
            <a:br>
              <a:rPr lang="fr-FR" sz="1200" b="1" noProof="0">
                <a:solidFill>
                  <a:schemeClr val="bg1"/>
                </a:solidFill>
                <a:cs typeface="Arial" charset="0"/>
              </a:rPr>
            </a:br>
            <a:br>
              <a:rPr lang="fr-FR" sz="1200" b="1" noProof="0">
                <a:solidFill>
                  <a:schemeClr val="bg1"/>
                </a:solidFill>
                <a:cs typeface="Arial" charset="0"/>
              </a:rPr>
            </a:br>
            <a:r>
              <a:rPr lang="fr-FR" sz="1050" i="1" noProof="0">
                <a:solidFill>
                  <a:schemeClr val="bg1">
                    <a:lumMod val="85000"/>
                  </a:schemeClr>
                </a:solidFill>
                <a:cs typeface="Arial" charset="0"/>
              </a:rPr>
              <a:t>Sortie de la première Milestone public:</a:t>
            </a:r>
          </a:p>
          <a:p>
            <a:pPr marL="171450" indent="-171450" algn="l">
              <a:spcBef>
                <a:spcPts val="600"/>
              </a:spcBef>
              <a:buFontTx/>
              <a:buChar char="-"/>
            </a:pPr>
            <a:r>
              <a:rPr lang="fr-FR" sz="1050" i="1" err="1">
                <a:solidFill>
                  <a:schemeClr val="bg1">
                    <a:lumMod val="85000"/>
                  </a:schemeClr>
                </a:solidFill>
                <a:cs typeface="Arial" charset="0"/>
              </a:rPr>
              <a:t>Prompting</a:t>
            </a:r>
            <a:endParaRPr lang="fr-FR" sz="1050" i="1">
              <a:solidFill>
                <a:schemeClr val="bg1">
                  <a:lumMod val="85000"/>
                </a:schemeClr>
              </a:solidFill>
              <a:cs typeface="Arial" charset="0"/>
            </a:endParaRPr>
          </a:p>
          <a:p>
            <a:pPr marL="171450" indent="-171450" algn="l">
              <a:spcBef>
                <a:spcPts val="600"/>
              </a:spcBef>
              <a:buFontTx/>
              <a:buChar char="-"/>
            </a:pPr>
            <a:r>
              <a:rPr lang="fr-FR" sz="1050" i="1" noProof="0">
                <a:solidFill>
                  <a:schemeClr val="bg1">
                    <a:lumMod val="85000"/>
                  </a:schemeClr>
                </a:solidFill>
                <a:cs typeface="Arial" charset="0"/>
              </a:rPr>
              <a:t>RAG</a:t>
            </a:r>
          </a:p>
        </p:txBody>
      </p:sp>
      <p:sp>
        <p:nvSpPr>
          <p:cNvPr id="13" name="Text Box 56">
            <a:extLst>
              <a:ext uri="{FF2B5EF4-FFF2-40B4-BE49-F238E27FC236}">
                <a16:creationId xmlns:a16="http://schemas.microsoft.com/office/drawing/2014/main" id="{0FB3B920-104C-0C89-1F29-01EB5695D751}"/>
              </a:ext>
            </a:extLst>
          </p:cNvPr>
          <p:cNvSpPr txBox="1">
            <a:spLocks noChangeArrowheads="1"/>
          </p:cNvSpPr>
          <p:nvPr/>
        </p:nvSpPr>
        <p:spPr bwMode="gray">
          <a:xfrm>
            <a:off x="7166651" y="2340625"/>
            <a:ext cx="1879302" cy="931024"/>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600"/>
              </a:spcBef>
            </a:pPr>
            <a:r>
              <a:rPr lang="fr-FR" sz="1050" b="1" noProof="0">
                <a:solidFill>
                  <a:schemeClr val="accent1"/>
                </a:solidFill>
                <a:cs typeface="Arial" charset="0"/>
              </a:rPr>
              <a:t>Mai 2025</a:t>
            </a:r>
          </a:p>
          <a:p>
            <a:pPr algn="l">
              <a:spcBef>
                <a:spcPts val="600"/>
              </a:spcBef>
            </a:pPr>
            <a:r>
              <a:rPr lang="fr-FR" sz="1200" b="1" noProof="0">
                <a:solidFill>
                  <a:schemeClr val="bg1"/>
                </a:solidFill>
                <a:cs typeface="Arial" charset="0"/>
              </a:rPr>
              <a:t>Première release</a:t>
            </a:r>
            <a:br>
              <a:rPr lang="fr-FR" sz="1200" b="1" noProof="0">
                <a:solidFill>
                  <a:schemeClr val="bg1"/>
                </a:solidFill>
                <a:cs typeface="Arial" charset="0"/>
              </a:rPr>
            </a:br>
            <a:br>
              <a:rPr lang="fr-FR" sz="1200" b="1" noProof="0">
                <a:solidFill>
                  <a:schemeClr val="bg1"/>
                </a:solidFill>
                <a:cs typeface="Arial" charset="0"/>
              </a:rPr>
            </a:br>
            <a:r>
              <a:rPr lang="fr-FR" sz="1050" i="1">
                <a:solidFill>
                  <a:schemeClr val="bg1">
                    <a:lumMod val="85000"/>
                  </a:schemeClr>
                </a:solidFill>
                <a:cs typeface="Arial" charset="0"/>
              </a:rPr>
              <a:t>Sortie de la première version stable 1.0.0</a:t>
            </a:r>
            <a:endParaRPr lang="fr-FR" sz="1050" i="1" noProof="0">
              <a:solidFill>
                <a:schemeClr val="bg1">
                  <a:lumMod val="85000"/>
                </a:schemeClr>
              </a:solidFill>
              <a:cs typeface="Arial" charset="0"/>
            </a:endParaRPr>
          </a:p>
        </p:txBody>
      </p:sp>
      <p:sp>
        <p:nvSpPr>
          <p:cNvPr id="14" name="_color1">
            <a:extLst>
              <a:ext uri="{FF2B5EF4-FFF2-40B4-BE49-F238E27FC236}">
                <a16:creationId xmlns:a16="http://schemas.microsoft.com/office/drawing/2014/main" id="{0180F702-244B-4CEB-34B6-3C006A62C6D2}"/>
              </a:ext>
              <a:ext uri="{C183D7F6-B498-43B3-948B-1728B52AA6E4}">
                <adec:decorative xmlns:adec="http://schemas.microsoft.com/office/drawing/2017/decorative" val="1"/>
              </a:ext>
            </a:extLst>
          </p:cNvPr>
          <p:cNvSpPr>
            <a:spLocks noChangeArrowheads="1"/>
          </p:cNvSpPr>
          <p:nvPr/>
        </p:nvSpPr>
        <p:spPr bwMode="gray">
          <a:xfrm>
            <a:off x="3010674" y="4022719"/>
            <a:ext cx="2201824" cy="334493"/>
          </a:xfrm>
          <a:prstGeom prst="rect">
            <a:avLst/>
          </a:prstGeom>
          <a:solidFill>
            <a:schemeClr val="accent1"/>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15" name="_color1">
            <a:extLst>
              <a:ext uri="{FF2B5EF4-FFF2-40B4-BE49-F238E27FC236}">
                <a16:creationId xmlns:a16="http://schemas.microsoft.com/office/drawing/2014/main" id="{B1F8B8B0-ACB4-C8CF-80B5-12C6E04D0344}"/>
              </a:ext>
              <a:ext uri="{C183D7F6-B498-43B3-948B-1728B52AA6E4}">
                <adec:decorative xmlns:adec="http://schemas.microsoft.com/office/drawing/2017/decorative" val="1"/>
              </a:ext>
            </a:extLst>
          </p:cNvPr>
          <p:cNvSpPr>
            <a:spLocks noChangeArrowheads="1"/>
          </p:cNvSpPr>
          <p:nvPr/>
        </p:nvSpPr>
        <p:spPr bwMode="gray">
          <a:xfrm>
            <a:off x="5212452" y="4022719"/>
            <a:ext cx="1932167" cy="332607"/>
          </a:xfrm>
          <a:prstGeom prst="rect">
            <a:avLst/>
          </a:prstGeom>
          <a:solidFill>
            <a:schemeClr val="accent2"/>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16" name="Rectangle 15">
            <a:extLst>
              <a:ext uri="{FF2B5EF4-FFF2-40B4-BE49-F238E27FC236}">
                <a16:creationId xmlns:a16="http://schemas.microsoft.com/office/drawing/2014/main" id="{7577CF11-9BAF-0E47-BBEB-DBAB5FED2655}"/>
              </a:ext>
              <a:ext uri="{C183D7F6-B498-43B3-948B-1728B52AA6E4}">
                <adec:decorative xmlns:adec="http://schemas.microsoft.com/office/drawing/2017/decorative" val="1"/>
              </a:ext>
            </a:extLst>
          </p:cNvPr>
          <p:cNvSpPr>
            <a:spLocks noChangeArrowheads="1"/>
          </p:cNvSpPr>
          <p:nvPr/>
        </p:nvSpPr>
        <p:spPr bwMode="gray">
          <a:xfrm>
            <a:off x="7140219" y="4023675"/>
            <a:ext cx="1932167" cy="332606"/>
          </a:xfrm>
          <a:prstGeom prst="rect">
            <a:avLst/>
          </a:prstGeom>
          <a:solidFill>
            <a:schemeClr val="accent2">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17" name="Pfeil nach rechts 4">
            <a:extLst>
              <a:ext uri="{FF2B5EF4-FFF2-40B4-BE49-F238E27FC236}">
                <a16:creationId xmlns:a16="http://schemas.microsoft.com/office/drawing/2014/main" id="{6A3A84B0-93AE-310E-E916-CA2ED2C76E8F}"/>
              </a:ext>
              <a:ext uri="{C183D7F6-B498-43B3-948B-1728B52AA6E4}">
                <adec:decorative xmlns:adec="http://schemas.microsoft.com/office/drawing/2017/decorative" val="1"/>
              </a:ext>
            </a:extLst>
          </p:cNvPr>
          <p:cNvSpPr/>
          <p:nvPr/>
        </p:nvSpPr>
        <p:spPr bwMode="gray">
          <a:xfrm>
            <a:off x="9063588" y="3855611"/>
            <a:ext cx="2662467" cy="668735"/>
          </a:xfrm>
          <a:prstGeom prst="rightArrow">
            <a:avLst/>
          </a:prstGeom>
          <a:solidFill>
            <a:schemeClr val="accent2">
              <a:lumMod val="40000"/>
              <a:lumOff val="6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18" name="Line 55">
            <a:extLst>
              <a:ext uri="{FF2B5EF4-FFF2-40B4-BE49-F238E27FC236}">
                <a16:creationId xmlns:a16="http://schemas.microsoft.com/office/drawing/2014/main" id="{62FBF6AA-7A4A-2EAE-D8B8-36745D361AE7}"/>
              </a:ext>
              <a:ext uri="{C183D7F6-B498-43B3-948B-1728B52AA6E4}">
                <adec:decorative xmlns:adec="http://schemas.microsoft.com/office/drawing/2017/decorative" val="1"/>
              </a:ext>
            </a:extLst>
          </p:cNvPr>
          <p:cNvSpPr>
            <a:spLocks noChangeShapeType="1"/>
          </p:cNvSpPr>
          <p:nvPr/>
        </p:nvSpPr>
        <p:spPr bwMode="gray">
          <a:xfrm flipH="1" flipV="1">
            <a:off x="740271" y="2386346"/>
            <a:ext cx="8965" cy="1633659"/>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endParaRPr lang="fr-FR" noProof="0"/>
          </a:p>
        </p:txBody>
      </p:sp>
      <p:sp>
        <p:nvSpPr>
          <p:cNvPr id="19" name="Line 55">
            <a:extLst>
              <a:ext uri="{FF2B5EF4-FFF2-40B4-BE49-F238E27FC236}">
                <a16:creationId xmlns:a16="http://schemas.microsoft.com/office/drawing/2014/main" id="{11988B9B-5335-9689-DCBE-EED90764ED7C}"/>
              </a:ext>
              <a:ext uri="{C183D7F6-B498-43B3-948B-1728B52AA6E4}">
                <adec:decorative xmlns:adec="http://schemas.microsoft.com/office/drawing/2017/decorative" val="1"/>
              </a:ext>
            </a:extLst>
          </p:cNvPr>
          <p:cNvSpPr>
            <a:spLocks noChangeShapeType="1"/>
          </p:cNvSpPr>
          <p:nvPr/>
        </p:nvSpPr>
        <p:spPr bwMode="gray">
          <a:xfrm flipV="1">
            <a:off x="5212452" y="2358285"/>
            <a:ext cx="0" cy="1661720"/>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endParaRPr lang="fr-FR" noProof="0"/>
          </a:p>
        </p:txBody>
      </p:sp>
      <p:sp>
        <p:nvSpPr>
          <p:cNvPr id="20" name="Line 55">
            <a:extLst>
              <a:ext uri="{FF2B5EF4-FFF2-40B4-BE49-F238E27FC236}">
                <a16:creationId xmlns:a16="http://schemas.microsoft.com/office/drawing/2014/main" id="{9A477F59-FF41-1354-2AC3-0736FDFB9777}"/>
              </a:ext>
              <a:ext uri="{C183D7F6-B498-43B3-948B-1728B52AA6E4}">
                <adec:decorative xmlns:adec="http://schemas.microsoft.com/office/drawing/2017/decorative" val="1"/>
              </a:ext>
            </a:extLst>
          </p:cNvPr>
          <p:cNvSpPr>
            <a:spLocks noChangeShapeType="1"/>
          </p:cNvSpPr>
          <p:nvPr/>
        </p:nvSpPr>
        <p:spPr bwMode="gray">
          <a:xfrm flipV="1">
            <a:off x="2997152" y="2345969"/>
            <a:ext cx="2279" cy="1686352"/>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endParaRPr lang="fr-FR" noProof="0"/>
          </a:p>
        </p:txBody>
      </p:sp>
      <p:sp>
        <p:nvSpPr>
          <p:cNvPr id="21" name="_color1">
            <a:extLst>
              <a:ext uri="{FF2B5EF4-FFF2-40B4-BE49-F238E27FC236}">
                <a16:creationId xmlns:a16="http://schemas.microsoft.com/office/drawing/2014/main" id="{6D897D83-8FD6-7DC2-89E9-B894946FD6A9}"/>
              </a:ext>
              <a:ext uri="{C183D7F6-B498-43B3-948B-1728B52AA6E4}">
                <adec:decorative xmlns:adec="http://schemas.microsoft.com/office/drawing/2017/decorative" val="1"/>
              </a:ext>
            </a:extLst>
          </p:cNvPr>
          <p:cNvSpPr>
            <a:spLocks noChangeArrowheads="1"/>
          </p:cNvSpPr>
          <p:nvPr/>
        </p:nvSpPr>
        <p:spPr bwMode="gray">
          <a:xfrm>
            <a:off x="740271" y="4022436"/>
            <a:ext cx="2270403" cy="334493"/>
          </a:xfrm>
          <a:prstGeom prst="rect">
            <a:avLst/>
          </a:prstGeom>
          <a:solidFill>
            <a:schemeClr val="accent1">
              <a:lumMod val="75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24" name="Text Box 56">
            <a:extLst>
              <a:ext uri="{FF2B5EF4-FFF2-40B4-BE49-F238E27FC236}">
                <a16:creationId xmlns:a16="http://schemas.microsoft.com/office/drawing/2014/main" id="{F8B188F1-B523-05FA-A8DA-A6A1D9B04E56}"/>
              </a:ext>
            </a:extLst>
          </p:cNvPr>
          <p:cNvSpPr txBox="1">
            <a:spLocks noChangeArrowheads="1"/>
          </p:cNvSpPr>
          <p:nvPr/>
        </p:nvSpPr>
        <p:spPr bwMode="gray">
          <a:xfrm>
            <a:off x="5254372" y="2343162"/>
            <a:ext cx="1787491" cy="1254189"/>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600"/>
              </a:spcBef>
            </a:pPr>
            <a:r>
              <a:rPr lang="fr-FR" sz="1050" b="1" noProof="0">
                <a:solidFill>
                  <a:schemeClr val="accent1"/>
                </a:solidFill>
                <a:cs typeface="Arial" charset="0"/>
              </a:rPr>
              <a:t>Fin 2024</a:t>
            </a:r>
          </a:p>
          <a:p>
            <a:pPr>
              <a:spcBef>
                <a:spcPts val="600"/>
              </a:spcBef>
            </a:pPr>
            <a:r>
              <a:rPr lang="fr-FR" sz="1200" b="1">
                <a:solidFill>
                  <a:schemeClr val="bg1"/>
                </a:solidFill>
                <a:cs typeface="Arial" charset="0"/>
              </a:rPr>
              <a:t>Intégration du MCP</a:t>
            </a:r>
            <a:br>
              <a:rPr lang="fr-FR" sz="1200" b="1">
                <a:solidFill>
                  <a:schemeClr val="bg1"/>
                </a:solidFill>
                <a:cs typeface="Arial" charset="0"/>
              </a:rPr>
            </a:br>
            <a:br>
              <a:rPr lang="fr-FR" sz="1200" b="1">
                <a:solidFill>
                  <a:schemeClr val="bg1"/>
                </a:solidFill>
                <a:cs typeface="Arial" charset="0"/>
              </a:rPr>
            </a:br>
            <a:r>
              <a:rPr lang="fr-FR" sz="1050" i="1">
                <a:solidFill>
                  <a:schemeClr val="bg1">
                    <a:lumMod val="85000"/>
                  </a:schemeClr>
                </a:solidFill>
                <a:cs typeface="Arial" charset="0"/>
              </a:rPr>
              <a:t>Gros </a:t>
            </a:r>
            <a:r>
              <a:rPr lang="fr-FR" sz="1050" i="1" err="1">
                <a:solidFill>
                  <a:schemeClr val="bg1">
                    <a:lumMod val="85000"/>
                  </a:schemeClr>
                </a:solidFill>
                <a:cs typeface="Arial" charset="0"/>
              </a:rPr>
              <a:t>refactoring</a:t>
            </a:r>
            <a:r>
              <a:rPr lang="fr-FR" sz="1050" i="1">
                <a:solidFill>
                  <a:schemeClr val="bg1">
                    <a:lumMod val="85000"/>
                  </a:schemeClr>
                </a:solidFill>
                <a:cs typeface="Arial" charset="0"/>
              </a:rPr>
              <a:t> et intégration du protocole MCP et du </a:t>
            </a:r>
            <a:r>
              <a:rPr lang="fr-FR" sz="1050" i="1" err="1">
                <a:solidFill>
                  <a:schemeClr val="bg1">
                    <a:lumMod val="85000"/>
                  </a:schemeClr>
                </a:solidFill>
                <a:cs typeface="Arial" charset="0"/>
              </a:rPr>
              <a:t>framework</a:t>
            </a:r>
            <a:r>
              <a:rPr lang="fr-FR" sz="1050" i="1">
                <a:solidFill>
                  <a:schemeClr val="bg1">
                    <a:lumMod val="85000"/>
                  </a:schemeClr>
                </a:solidFill>
                <a:cs typeface="Arial" charset="0"/>
              </a:rPr>
              <a:t> </a:t>
            </a:r>
            <a:r>
              <a:rPr lang="fr-FR" sz="1050" i="1" err="1">
                <a:solidFill>
                  <a:schemeClr val="bg1">
                    <a:lumMod val="85000"/>
                  </a:schemeClr>
                </a:solidFill>
                <a:cs typeface="Arial" charset="0"/>
              </a:rPr>
              <a:t>Antropic</a:t>
            </a:r>
            <a:endParaRPr lang="fr-FR" sz="1200" i="1">
              <a:solidFill>
                <a:schemeClr val="bg1">
                  <a:lumMod val="85000"/>
                </a:schemeClr>
              </a:solidFill>
              <a:cs typeface="Arial" charset="0"/>
            </a:endParaRPr>
          </a:p>
        </p:txBody>
      </p:sp>
      <p:sp>
        <p:nvSpPr>
          <p:cNvPr id="25" name="_color1">
            <a:extLst>
              <a:ext uri="{FF2B5EF4-FFF2-40B4-BE49-F238E27FC236}">
                <a16:creationId xmlns:a16="http://schemas.microsoft.com/office/drawing/2014/main" id="{62995466-C6F9-4E77-48DB-83B5DC6AC48A}"/>
              </a:ext>
              <a:ext uri="{C183D7F6-B498-43B3-948B-1728B52AA6E4}">
                <adec:decorative xmlns:adec="http://schemas.microsoft.com/office/drawing/2017/decorative" val="1"/>
              </a:ext>
            </a:extLst>
          </p:cNvPr>
          <p:cNvSpPr>
            <a:spLocks noChangeArrowheads="1"/>
          </p:cNvSpPr>
          <p:nvPr/>
        </p:nvSpPr>
        <p:spPr bwMode="gray">
          <a:xfrm>
            <a:off x="465944" y="4021221"/>
            <a:ext cx="301880" cy="334493"/>
          </a:xfrm>
          <a:prstGeom prst="rect">
            <a:avLst/>
          </a:prstGeom>
          <a:gradFill flip="none" rotWithShape="1">
            <a:gsLst>
              <a:gs pos="0">
                <a:schemeClr val="accent1">
                  <a:lumMod val="75000"/>
                  <a:shade val="30000"/>
                  <a:satMod val="115000"/>
                </a:schemeClr>
              </a:gs>
              <a:gs pos="67000">
                <a:schemeClr val="accent1">
                  <a:lumMod val="75000"/>
                  <a:shade val="67500"/>
                  <a:satMod val="115000"/>
                </a:schemeClr>
              </a:gs>
              <a:gs pos="100000">
                <a:schemeClr val="accent1">
                  <a:lumMod val="75000"/>
                </a:schemeClr>
              </a:gs>
            </a:gsLst>
            <a:lin ang="0" scaled="1"/>
            <a:tileRect/>
          </a:gra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Tree>
    <p:extLst>
      <p:ext uri="{BB962C8B-B14F-4D97-AF65-F5344CB8AC3E}">
        <p14:creationId xmlns:p14="http://schemas.microsoft.com/office/powerpoint/2010/main" val="179398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nodePh="1">
                                  <p:stCondLst>
                                    <p:cond delay="0"/>
                                  </p:stCondLst>
                                  <p:endCondLst>
                                    <p:cond evt="begin" delay="0">
                                      <p:tn val="22"/>
                                    </p:cond>
                                  </p:end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BBF3FF2F-F584-7DD9-6AD1-98201E327EF1}"/>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C8645763-528E-96FC-B84A-BA8B5486BC15}"/>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EF99C57A-DE82-4691-3633-F36357C4D231}"/>
              </a:ext>
            </a:extLst>
          </p:cNvPr>
          <p:cNvSpPr>
            <a:spLocks noGrp="1"/>
          </p:cNvSpPr>
          <p:nvPr>
            <p:ph type="body" sz="quarter" idx="15"/>
          </p:nvPr>
        </p:nvSpPr>
        <p:spPr>
          <a:xfrm>
            <a:off x="407988" y="1341374"/>
            <a:ext cx="11369042" cy="246221"/>
          </a:xfrm>
        </p:spPr>
        <p:txBody>
          <a:bodyPr/>
          <a:lstStyle/>
          <a:p>
            <a:r>
              <a:rPr lang="en-US" err="1"/>
              <a:t>Création</a:t>
            </a:r>
            <a:r>
              <a:rPr lang="en-US"/>
              <a:t> d’un </a:t>
            </a:r>
            <a:r>
              <a:rPr lang="en-US" err="1"/>
              <a:t>projet</a:t>
            </a:r>
            <a:r>
              <a:rPr lang="en-US"/>
              <a:t> avec Spring AI</a:t>
            </a:r>
          </a:p>
        </p:txBody>
      </p:sp>
      <p:sp>
        <p:nvSpPr>
          <p:cNvPr id="6" name="Espace réservé du texte 2">
            <a:extLst>
              <a:ext uri="{FF2B5EF4-FFF2-40B4-BE49-F238E27FC236}">
                <a16:creationId xmlns:a16="http://schemas.microsoft.com/office/drawing/2014/main" id="{8877B27C-9636-7C19-F491-CFF8E8FF2220}"/>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B4581BC0-3328-47D5-91F8-177FBB3DF8E0}"/>
              </a:ext>
            </a:extLst>
          </p:cNvPr>
          <p:cNvSpPr txBox="1">
            <a:spLocks/>
          </p:cNvSpPr>
          <p:nvPr/>
        </p:nvSpPr>
        <p:spPr>
          <a:xfrm>
            <a:off x="387252" y="3968877"/>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53664E70-CE1B-A64C-3F06-8E4956317655}"/>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3917C94C-A5C1-9743-AC4A-3D9363AD7616}"/>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13" name="Rectangle 12">
            <a:extLst>
              <a:ext uri="{FF2B5EF4-FFF2-40B4-BE49-F238E27FC236}">
                <a16:creationId xmlns:a16="http://schemas.microsoft.com/office/drawing/2014/main" id="{3BF99E5E-84CF-9AB8-0474-DF78D598BDA1}"/>
              </a:ext>
            </a:extLst>
          </p:cNvPr>
          <p:cNvSpPr/>
          <p:nvPr/>
        </p:nvSpPr>
        <p:spPr>
          <a:xfrm>
            <a:off x="389583" y="1713988"/>
            <a:ext cx="11405852" cy="165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400" b="1" dirty="0"/>
              <a:t>Première étape</a:t>
            </a:r>
          </a:p>
          <a:p>
            <a:endParaRPr lang="fr-FR" sz="1400" dirty="0"/>
          </a:p>
          <a:p>
            <a:r>
              <a:rPr lang="fr-FR" sz="1400" dirty="0"/>
              <a:t>Création du projet via </a:t>
            </a:r>
            <a:r>
              <a:rPr lang="fr-FR" sz="1400" b="1" dirty="0">
                <a:hlinkClick r:id="rId2"/>
              </a:rPr>
              <a:t>https://start.spring.io/</a:t>
            </a:r>
            <a:r>
              <a:rPr lang="fr-FR" sz="1400" b="1" dirty="0"/>
              <a:t>  </a:t>
            </a:r>
            <a:r>
              <a:rPr lang="fr-FR" sz="1400" dirty="0"/>
              <a:t>ou  « à la main »</a:t>
            </a:r>
          </a:p>
          <a:p>
            <a:endParaRPr lang="fr-FR" sz="1400" dirty="0"/>
          </a:p>
          <a:p>
            <a:r>
              <a:rPr lang="fr-FR" sz="1400" b="1" dirty="0"/>
              <a:t>Remarques</a:t>
            </a:r>
            <a:r>
              <a:rPr lang="fr-FR" sz="1400" dirty="0"/>
              <a:t>: </a:t>
            </a:r>
          </a:p>
          <a:p>
            <a:pPr marL="285750" indent="-285750">
              <a:buFontTx/>
              <a:buChar char="-"/>
            </a:pPr>
            <a:r>
              <a:rPr lang="fr-FR" sz="1400" dirty="0"/>
              <a:t>Utilisation de </a:t>
            </a:r>
            <a:r>
              <a:rPr lang="fr-FR" sz="1400" dirty="0" err="1"/>
              <a:t>maven</a:t>
            </a:r>
            <a:r>
              <a:rPr lang="fr-FR" sz="1400" dirty="0"/>
              <a:t> 3.x et java 21 pour l’ensemble des exemples.</a:t>
            </a:r>
          </a:p>
          <a:p>
            <a:pPr marL="285750" indent="-285750">
              <a:buFontTx/>
              <a:buChar char="-"/>
            </a:pPr>
            <a:r>
              <a:rPr lang="fr-FR" sz="1400" dirty="0"/>
              <a:t>Vous trouverez l’ensemble du code source sur </a:t>
            </a:r>
            <a:r>
              <a:rPr lang="fr-FR" sz="1400" dirty="0">
                <a:solidFill>
                  <a:schemeClr val="bg1"/>
                </a:solidFill>
                <a:hlinkClick r:id="rId3"/>
              </a:rPr>
              <a:t>https://github.com/stephanecot/volcamp2025-springai-conf/</a:t>
            </a:r>
            <a:endParaRPr lang="fr-FR" sz="1400" dirty="0">
              <a:solidFill>
                <a:schemeClr val="bg1"/>
              </a:solidFill>
            </a:endParaRPr>
          </a:p>
          <a:p>
            <a:pPr marL="285750" indent="-285750">
              <a:buFontTx/>
              <a:buChar char="-"/>
            </a:pPr>
            <a:endParaRPr lang="fr-FR" sz="1400" dirty="0"/>
          </a:p>
          <a:p>
            <a:endParaRPr lang="fr-FR" sz="1200" dirty="0"/>
          </a:p>
        </p:txBody>
      </p:sp>
      <p:pic>
        <p:nvPicPr>
          <p:cNvPr id="17" name="Image 16">
            <a:extLst>
              <a:ext uri="{FF2B5EF4-FFF2-40B4-BE49-F238E27FC236}">
                <a16:creationId xmlns:a16="http://schemas.microsoft.com/office/drawing/2014/main" id="{628DAB94-502D-1528-B257-5B53FC2DED20}"/>
              </a:ext>
            </a:extLst>
          </p:cNvPr>
          <p:cNvPicPr>
            <a:picLocks noChangeAspect="1"/>
          </p:cNvPicPr>
          <p:nvPr/>
        </p:nvPicPr>
        <p:blipFill>
          <a:blip r:embed="rId4"/>
          <a:srcRect l="2144" r="12892" b="18927"/>
          <a:stretch>
            <a:fillRect/>
          </a:stretch>
        </p:blipFill>
        <p:spPr>
          <a:xfrm>
            <a:off x="414971" y="3310474"/>
            <a:ext cx="6730616" cy="3044144"/>
          </a:xfrm>
          <a:prstGeom prst="rect">
            <a:avLst/>
          </a:prstGeom>
          <a:ln>
            <a:noFill/>
          </a:ln>
          <a:effectLst>
            <a:outerShdw blurRad="292100" dist="139700" dir="2700000" algn="tl" rotWithShape="0">
              <a:srgbClr val="333333">
                <a:alpha val="65000"/>
              </a:srgbClr>
            </a:outerShdw>
          </a:effectLst>
        </p:spPr>
      </p:pic>
      <p:sp>
        <p:nvSpPr>
          <p:cNvPr id="18" name="Pfeil nach rechts 4">
            <a:extLst>
              <a:ext uri="{FF2B5EF4-FFF2-40B4-BE49-F238E27FC236}">
                <a16:creationId xmlns:a16="http://schemas.microsoft.com/office/drawing/2014/main" id="{A495B8E3-AC67-C1E7-1444-356C6A2DDB3B}"/>
              </a:ext>
              <a:ext uri="{C183D7F6-B498-43B3-948B-1728B52AA6E4}">
                <adec:decorative xmlns:adec="http://schemas.microsoft.com/office/drawing/2017/decorative" val="1"/>
              </a:ext>
            </a:extLst>
          </p:cNvPr>
          <p:cNvSpPr/>
          <p:nvPr/>
        </p:nvSpPr>
        <p:spPr bwMode="gray">
          <a:xfrm>
            <a:off x="7208025" y="4292864"/>
            <a:ext cx="923754"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19" name="ZoneTexte 18">
            <a:extLst>
              <a:ext uri="{FF2B5EF4-FFF2-40B4-BE49-F238E27FC236}">
                <a16:creationId xmlns:a16="http://schemas.microsoft.com/office/drawing/2014/main" id="{A669253A-159B-78BD-8B9F-866C04B4F408}"/>
              </a:ext>
            </a:extLst>
          </p:cNvPr>
          <p:cNvSpPr txBox="1"/>
          <p:nvPr/>
        </p:nvSpPr>
        <p:spPr>
          <a:xfrm>
            <a:off x="8131779" y="4270163"/>
            <a:ext cx="4248472" cy="340735"/>
          </a:xfrm>
          <a:prstGeom prst="rect">
            <a:avLst/>
          </a:prstGeom>
          <a:noFill/>
        </p:spPr>
        <p:txBody>
          <a:bodyPr vert="horz" wrap="square" lIns="90000" tIns="46800" rIns="90000" bIns="46800" rtlCol="0" anchor="ctr">
            <a:spAutoFit/>
          </a:bodyPr>
          <a:lstStyle/>
          <a:p>
            <a:pPr algn="l">
              <a:spcBef>
                <a:spcPct val="0"/>
              </a:spcBef>
            </a:pPr>
            <a:r>
              <a:rPr lang="fr-FR" sz="1600" dirty="0">
                <a:solidFill>
                  <a:schemeClr val="bg1"/>
                </a:solidFill>
              </a:rPr>
              <a:t>Ici, on utilise un LLM local avec </a:t>
            </a:r>
            <a:r>
              <a:rPr lang="fr-FR" sz="1600" dirty="0" err="1">
                <a:solidFill>
                  <a:schemeClr val="bg1"/>
                </a:solidFill>
              </a:rPr>
              <a:t>Ollama</a:t>
            </a:r>
            <a:r>
              <a:rPr lang="fr-FR" sz="1600" dirty="0">
                <a:solidFill>
                  <a:schemeClr val="bg1"/>
                </a:solidFill>
              </a:rPr>
              <a:t> </a:t>
            </a:r>
          </a:p>
        </p:txBody>
      </p:sp>
    </p:spTree>
    <p:extLst>
      <p:ext uri="{BB962C8B-B14F-4D97-AF65-F5344CB8AC3E}">
        <p14:creationId xmlns:p14="http://schemas.microsoft.com/office/powerpoint/2010/main" val="338864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85B76163-4ED0-CDB3-BC93-B5455A8CAF39}"/>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029A7711-5E7F-480F-EB51-8A0CFE7BD915}"/>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94EAA06F-AD1E-8EA0-ED04-B42F1A387CE4}"/>
              </a:ext>
            </a:extLst>
          </p:cNvPr>
          <p:cNvSpPr>
            <a:spLocks noGrp="1"/>
          </p:cNvSpPr>
          <p:nvPr>
            <p:ph type="body" sz="quarter" idx="15"/>
          </p:nvPr>
        </p:nvSpPr>
        <p:spPr>
          <a:xfrm>
            <a:off x="407988" y="1341374"/>
            <a:ext cx="11369042" cy="246221"/>
          </a:xfrm>
        </p:spPr>
        <p:txBody>
          <a:bodyPr/>
          <a:lstStyle/>
          <a:p>
            <a:r>
              <a:rPr lang="en-US" err="1"/>
              <a:t>Création</a:t>
            </a:r>
            <a:r>
              <a:rPr lang="en-US"/>
              <a:t> d’un </a:t>
            </a:r>
            <a:r>
              <a:rPr lang="en-US" err="1"/>
              <a:t>projet</a:t>
            </a:r>
            <a:r>
              <a:rPr lang="en-US"/>
              <a:t> avec Spring AI</a:t>
            </a:r>
          </a:p>
        </p:txBody>
      </p:sp>
      <p:sp>
        <p:nvSpPr>
          <p:cNvPr id="6" name="Espace réservé du texte 2">
            <a:extLst>
              <a:ext uri="{FF2B5EF4-FFF2-40B4-BE49-F238E27FC236}">
                <a16:creationId xmlns:a16="http://schemas.microsoft.com/office/drawing/2014/main" id="{9A62AE95-D0D0-AB3E-C91C-5936B47D5DDF}"/>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BD00DC1A-968D-58E4-93FC-4E00B4619387}"/>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72751D10-3FB5-DA95-EA87-02F0FC0A4FCD}"/>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9726C909-3BC0-7161-0764-B953C860B61B}"/>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pic>
        <p:nvPicPr>
          <p:cNvPr id="7" name="Image 6">
            <a:extLst>
              <a:ext uri="{FF2B5EF4-FFF2-40B4-BE49-F238E27FC236}">
                <a16:creationId xmlns:a16="http://schemas.microsoft.com/office/drawing/2014/main" id="{DBAB0D0C-F079-02B0-D3CE-86FEA6D85201}"/>
              </a:ext>
            </a:extLst>
          </p:cNvPr>
          <p:cNvPicPr>
            <a:picLocks noChangeAspect="1"/>
          </p:cNvPicPr>
          <p:nvPr/>
        </p:nvPicPr>
        <p:blipFill>
          <a:blip r:embed="rId2"/>
          <a:stretch>
            <a:fillRect/>
          </a:stretch>
        </p:blipFill>
        <p:spPr>
          <a:xfrm>
            <a:off x="407988" y="2797471"/>
            <a:ext cx="4794959" cy="3602890"/>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4537FAF1-C52C-A56D-7A49-85011EC3C330}"/>
              </a:ext>
            </a:extLst>
          </p:cNvPr>
          <p:cNvSpPr/>
          <p:nvPr/>
        </p:nvSpPr>
        <p:spPr>
          <a:xfrm>
            <a:off x="389583" y="1819074"/>
            <a:ext cx="11405852" cy="85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fr-FR" sz="1400"/>
          </a:p>
          <a:p>
            <a:r>
              <a:rPr lang="fr-FR" sz="1400" b="1"/>
              <a:t>Deuxième étape</a:t>
            </a:r>
          </a:p>
          <a:p>
            <a:endParaRPr lang="fr-FR" sz="1400"/>
          </a:p>
          <a:p>
            <a:r>
              <a:rPr lang="fr-FR" sz="1400"/>
              <a:t>Il vous faudra les bonnes librairies dans votre pom.xml parent  (ajoutées automatiquement si on passe par Spring </a:t>
            </a:r>
            <a:r>
              <a:rPr lang="fr-FR" sz="1400" err="1"/>
              <a:t>Initializr</a:t>
            </a:r>
            <a:r>
              <a:rPr lang="fr-FR" sz="1400"/>
              <a:t>)….</a:t>
            </a:r>
          </a:p>
          <a:p>
            <a:endParaRPr lang="fr-FR" sz="1200"/>
          </a:p>
        </p:txBody>
      </p:sp>
      <p:sp>
        <p:nvSpPr>
          <p:cNvPr id="14" name="ZoneTexte 13">
            <a:extLst>
              <a:ext uri="{FF2B5EF4-FFF2-40B4-BE49-F238E27FC236}">
                <a16:creationId xmlns:a16="http://schemas.microsoft.com/office/drawing/2014/main" id="{974978FE-4A39-E69B-6609-8DC441EF468C}"/>
              </a:ext>
            </a:extLst>
          </p:cNvPr>
          <p:cNvSpPr txBox="1"/>
          <p:nvPr/>
        </p:nvSpPr>
        <p:spPr>
          <a:xfrm>
            <a:off x="6254493" y="5130725"/>
            <a:ext cx="4248472" cy="340735"/>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Version du module Spring AI</a:t>
            </a:r>
          </a:p>
        </p:txBody>
      </p:sp>
      <p:sp>
        <p:nvSpPr>
          <p:cNvPr id="5" name="ZoneTexte 4">
            <a:extLst>
              <a:ext uri="{FF2B5EF4-FFF2-40B4-BE49-F238E27FC236}">
                <a16:creationId xmlns:a16="http://schemas.microsoft.com/office/drawing/2014/main" id="{91E9A456-3B8D-929D-0821-5B789EA5A06B}"/>
              </a:ext>
            </a:extLst>
          </p:cNvPr>
          <p:cNvSpPr txBox="1"/>
          <p:nvPr/>
        </p:nvSpPr>
        <p:spPr>
          <a:xfrm>
            <a:off x="6241376" y="3236549"/>
            <a:ext cx="4248472" cy="340735"/>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Version Spring &amp; Spring Boot du projet</a:t>
            </a:r>
          </a:p>
        </p:txBody>
      </p:sp>
      <p:sp>
        <p:nvSpPr>
          <p:cNvPr id="11" name="Pfeil nach rechts 4">
            <a:extLst>
              <a:ext uri="{FF2B5EF4-FFF2-40B4-BE49-F238E27FC236}">
                <a16:creationId xmlns:a16="http://schemas.microsoft.com/office/drawing/2014/main" id="{F997BF73-61DA-B908-6649-9E21C4513B15}"/>
              </a:ext>
              <a:ext uri="{C183D7F6-B498-43B3-948B-1728B52AA6E4}">
                <adec:decorative xmlns:adec="http://schemas.microsoft.com/office/drawing/2017/decorative" val="1"/>
              </a:ext>
            </a:extLst>
          </p:cNvPr>
          <p:cNvSpPr/>
          <p:nvPr/>
        </p:nvSpPr>
        <p:spPr bwMode="gray">
          <a:xfrm>
            <a:off x="5310639" y="3270118"/>
            <a:ext cx="923754"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12" name="Pfeil nach rechts 4">
            <a:extLst>
              <a:ext uri="{FF2B5EF4-FFF2-40B4-BE49-F238E27FC236}">
                <a16:creationId xmlns:a16="http://schemas.microsoft.com/office/drawing/2014/main" id="{A5C30091-43C0-DF48-8F2B-91F55E10FE64}"/>
              </a:ext>
              <a:ext uri="{C183D7F6-B498-43B3-948B-1728B52AA6E4}">
                <adec:decorative xmlns:adec="http://schemas.microsoft.com/office/drawing/2017/decorative" val="1"/>
              </a:ext>
            </a:extLst>
          </p:cNvPr>
          <p:cNvSpPr/>
          <p:nvPr/>
        </p:nvSpPr>
        <p:spPr bwMode="gray">
          <a:xfrm>
            <a:off x="5310639" y="5152719"/>
            <a:ext cx="923754"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Tree>
    <p:extLst>
      <p:ext uri="{BB962C8B-B14F-4D97-AF65-F5344CB8AC3E}">
        <p14:creationId xmlns:p14="http://schemas.microsoft.com/office/powerpoint/2010/main" val="256969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4E5AC130-C1EF-6502-8537-6DC0CA13B9CA}"/>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1D4940A8-EF08-B954-A748-25F1C7BF18EC}"/>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A661C288-D66D-6D55-4DC6-D748374D7841}"/>
              </a:ext>
            </a:extLst>
          </p:cNvPr>
          <p:cNvSpPr>
            <a:spLocks noGrp="1"/>
          </p:cNvSpPr>
          <p:nvPr>
            <p:ph type="body" sz="quarter" idx="15"/>
          </p:nvPr>
        </p:nvSpPr>
        <p:spPr>
          <a:xfrm>
            <a:off x="407988" y="1341374"/>
            <a:ext cx="11369042" cy="246221"/>
          </a:xfrm>
        </p:spPr>
        <p:txBody>
          <a:bodyPr/>
          <a:lstStyle/>
          <a:p>
            <a:r>
              <a:rPr lang="en-US" err="1"/>
              <a:t>Création</a:t>
            </a:r>
            <a:r>
              <a:rPr lang="en-US"/>
              <a:t> d’un </a:t>
            </a:r>
            <a:r>
              <a:rPr lang="en-US" err="1"/>
              <a:t>projet</a:t>
            </a:r>
            <a:r>
              <a:rPr lang="en-US"/>
              <a:t> avec Spring AI</a:t>
            </a:r>
          </a:p>
        </p:txBody>
      </p:sp>
      <p:sp>
        <p:nvSpPr>
          <p:cNvPr id="6" name="Espace réservé du texte 2">
            <a:extLst>
              <a:ext uri="{FF2B5EF4-FFF2-40B4-BE49-F238E27FC236}">
                <a16:creationId xmlns:a16="http://schemas.microsoft.com/office/drawing/2014/main" id="{3F4A8EC0-B43B-8954-E7CE-D299348C44A5}"/>
              </a:ext>
            </a:extLst>
          </p:cNvPr>
          <p:cNvSpPr txBox="1">
            <a:spLocks/>
          </p:cNvSpPr>
          <p:nvPr/>
        </p:nvSpPr>
        <p:spPr>
          <a:xfrm>
            <a:off x="414971" y="2438288"/>
            <a:ext cx="11369042" cy="174347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8A5BB3D1-BF62-7890-2F24-B25802001F87}"/>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9E16CE5B-AE3B-2251-6684-AAA0B6C4E52F}"/>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81DD1E09-7972-C662-CD5C-6A591FE4FEB8}"/>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13" name="Rectangle 12">
            <a:extLst>
              <a:ext uri="{FF2B5EF4-FFF2-40B4-BE49-F238E27FC236}">
                <a16:creationId xmlns:a16="http://schemas.microsoft.com/office/drawing/2014/main" id="{8E8481E3-4F71-018F-34A5-2721338B7C33}"/>
              </a:ext>
            </a:extLst>
          </p:cNvPr>
          <p:cNvSpPr/>
          <p:nvPr/>
        </p:nvSpPr>
        <p:spPr>
          <a:xfrm>
            <a:off x="389583" y="1819074"/>
            <a:ext cx="11405852" cy="569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400"/>
              <a:t>… et aussi dans le pom.xml de votre composant  (ajoutées automatiquement si on passe par Spring </a:t>
            </a:r>
            <a:r>
              <a:rPr lang="fr-FR" sz="1400" err="1"/>
              <a:t>Initializr</a:t>
            </a:r>
            <a:r>
              <a:rPr lang="fr-FR" sz="1400"/>
              <a:t>)</a:t>
            </a:r>
          </a:p>
        </p:txBody>
      </p:sp>
      <p:sp>
        <p:nvSpPr>
          <p:cNvPr id="14" name="ZoneTexte 13">
            <a:extLst>
              <a:ext uri="{FF2B5EF4-FFF2-40B4-BE49-F238E27FC236}">
                <a16:creationId xmlns:a16="http://schemas.microsoft.com/office/drawing/2014/main" id="{FA33BC62-0275-FB3F-8D4A-7A462DCC5158}"/>
              </a:ext>
            </a:extLst>
          </p:cNvPr>
          <p:cNvSpPr txBox="1"/>
          <p:nvPr/>
        </p:nvSpPr>
        <p:spPr>
          <a:xfrm>
            <a:off x="7174912" y="5389936"/>
            <a:ext cx="4248472" cy="340735"/>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On importe le module spécifique à </a:t>
            </a:r>
            <a:r>
              <a:rPr lang="fr-FR" sz="1600" err="1">
                <a:solidFill>
                  <a:schemeClr val="bg1"/>
                </a:solidFill>
              </a:rPr>
              <a:t>Ollama</a:t>
            </a:r>
            <a:endParaRPr lang="fr-FR" sz="1600">
              <a:solidFill>
                <a:schemeClr val="bg1"/>
              </a:solidFill>
            </a:endParaRPr>
          </a:p>
        </p:txBody>
      </p:sp>
      <p:pic>
        <p:nvPicPr>
          <p:cNvPr id="12" name="Image 11">
            <a:extLst>
              <a:ext uri="{FF2B5EF4-FFF2-40B4-BE49-F238E27FC236}">
                <a16:creationId xmlns:a16="http://schemas.microsoft.com/office/drawing/2014/main" id="{8CE896DD-332B-D11E-D45C-79BDE6C10E32}"/>
              </a:ext>
            </a:extLst>
          </p:cNvPr>
          <p:cNvPicPr>
            <a:picLocks noChangeAspect="1"/>
          </p:cNvPicPr>
          <p:nvPr/>
        </p:nvPicPr>
        <p:blipFill>
          <a:blip r:embed="rId2"/>
          <a:stretch>
            <a:fillRect/>
          </a:stretch>
        </p:blipFill>
        <p:spPr>
          <a:xfrm>
            <a:off x="397302" y="2676983"/>
            <a:ext cx="5536625" cy="3549797"/>
          </a:xfrm>
          <a:prstGeom prst="rect">
            <a:avLst/>
          </a:prstGeom>
          <a:ln>
            <a:noFill/>
          </a:ln>
          <a:effectLst>
            <a:outerShdw blurRad="292100" dist="139700" dir="2700000" algn="tl" rotWithShape="0">
              <a:srgbClr val="333333">
                <a:alpha val="65000"/>
              </a:srgbClr>
            </a:outerShdw>
          </a:effectLst>
        </p:spPr>
      </p:pic>
      <p:sp>
        <p:nvSpPr>
          <p:cNvPr id="16" name="Pfeil nach rechts 4">
            <a:extLst>
              <a:ext uri="{FF2B5EF4-FFF2-40B4-BE49-F238E27FC236}">
                <a16:creationId xmlns:a16="http://schemas.microsoft.com/office/drawing/2014/main" id="{24111845-2E6A-DB5B-7CBE-0A0A734BA60F}"/>
              </a:ext>
              <a:ext uri="{C183D7F6-B498-43B3-948B-1728B52AA6E4}">
                <adec:decorative xmlns:adec="http://schemas.microsoft.com/office/drawing/2017/decorative" val="1"/>
              </a:ext>
            </a:extLst>
          </p:cNvPr>
          <p:cNvSpPr/>
          <p:nvPr/>
        </p:nvSpPr>
        <p:spPr bwMode="gray">
          <a:xfrm>
            <a:off x="6096000" y="5406318"/>
            <a:ext cx="1061243"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Tree>
    <p:extLst>
      <p:ext uri="{BB962C8B-B14F-4D97-AF65-F5344CB8AC3E}">
        <p14:creationId xmlns:p14="http://schemas.microsoft.com/office/powerpoint/2010/main" val="39217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1689E008-656F-AE90-890E-4EFD95551084}"/>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A10D6DD-E31C-9528-5739-9E871CE01794}"/>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FBA2EBC2-CB97-5C1F-F6AB-3551527DAAA9}"/>
              </a:ext>
            </a:extLst>
          </p:cNvPr>
          <p:cNvSpPr>
            <a:spLocks noGrp="1"/>
          </p:cNvSpPr>
          <p:nvPr>
            <p:ph type="body" sz="quarter" idx="15"/>
          </p:nvPr>
        </p:nvSpPr>
        <p:spPr>
          <a:xfrm>
            <a:off x="407988" y="1341374"/>
            <a:ext cx="11369042" cy="246221"/>
          </a:xfrm>
        </p:spPr>
        <p:txBody>
          <a:bodyPr/>
          <a:lstStyle/>
          <a:p>
            <a:r>
              <a:rPr lang="en-US" err="1"/>
              <a:t>Création</a:t>
            </a:r>
            <a:r>
              <a:rPr lang="en-US"/>
              <a:t> d’un </a:t>
            </a:r>
            <a:r>
              <a:rPr lang="en-US" err="1"/>
              <a:t>projet</a:t>
            </a:r>
            <a:r>
              <a:rPr lang="en-US"/>
              <a:t> avec Spring AI</a:t>
            </a:r>
          </a:p>
        </p:txBody>
      </p:sp>
      <p:sp>
        <p:nvSpPr>
          <p:cNvPr id="6" name="Espace réservé du texte 2">
            <a:extLst>
              <a:ext uri="{FF2B5EF4-FFF2-40B4-BE49-F238E27FC236}">
                <a16:creationId xmlns:a16="http://schemas.microsoft.com/office/drawing/2014/main" id="{58465199-E2B9-1E60-6878-30CA2BDD2CF7}"/>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F54F4933-114C-A552-FBB8-72ED6256206B}"/>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3F51EB74-030F-7B32-5EFE-48D4DF6744F1}"/>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968FFC03-63EC-AA61-D76D-A2A1076B661B}"/>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12" name="Rectangle 11">
            <a:extLst>
              <a:ext uri="{FF2B5EF4-FFF2-40B4-BE49-F238E27FC236}">
                <a16:creationId xmlns:a16="http://schemas.microsoft.com/office/drawing/2014/main" id="{6F891D4B-9EF5-1014-631D-310EA0D9DAFF}"/>
              </a:ext>
            </a:extLst>
          </p:cNvPr>
          <p:cNvSpPr/>
          <p:nvPr/>
        </p:nvSpPr>
        <p:spPr>
          <a:xfrm>
            <a:off x="389583" y="1819074"/>
            <a:ext cx="11405852" cy="85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fr-FR" sz="1400"/>
          </a:p>
          <a:p>
            <a:r>
              <a:rPr lang="fr-FR" sz="1400" b="1"/>
              <a:t>Troisième étape</a:t>
            </a:r>
          </a:p>
          <a:p>
            <a:endParaRPr lang="fr-FR" sz="1400"/>
          </a:p>
          <a:p>
            <a:r>
              <a:rPr lang="fr-FR" sz="1400"/>
              <a:t>Mettre en place la configuration Spring qui va principalement indiquer « où se trouve » le LLM</a:t>
            </a:r>
          </a:p>
          <a:p>
            <a:endParaRPr lang="fr-FR" sz="1200"/>
          </a:p>
        </p:txBody>
      </p:sp>
      <p:sp>
        <p:nvSpPr>
          <p:cNvPr id="19" name="ZoneTexte 18">
            <a:extLst>
              <a:ext uri="{FF2B5EF4-FFF2-40B4-BE49-F238E27FC236}">
                <a16:creationId xmlns:a16="http://schemas.microsoft.com/office/drawing/2014/main" id="{525487F3-4EC5-FFF6-6EEC-011173CCF170}"/>
              </a:ext>
            </a:extLst>
          </p:cNvPr>
          <p:cNvSpPr txBox="1"/>
          <p:nvPr/>
        </p:nvSpPr>
        <p:spPr>
          <a:xfrm>
            <a:off x="5420140" y="4972156"/>
            <a:ext cx="4248472" cy="340735"/>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Indique l’IP / port du server </a:t>
            </a:r>
            <a:r>
              <a:rPr lang="fr-FR" sz="1600" err="1">
                <a:solidFill>
                  <a:schemeClr val="bg1"/>
                </a:solidFill>
              </a:rPr>
              <a:t>Ollama</a:t>
            </a:r>
            <a:r>
              <a:rPr lang="fr-FR" sz="1600">
                <a:solidFill>
                  <a:schemeClr val="bg1"/>
                </a:solidFill>
              </a:rPr>
              <a:t> local</a:t>
            </a:r>
          </a:p>
        </p:txBody>
      </p:sp>
      <p:pic>
        <p:nvPicPr>
          <p:cNvPr id="21" name="Image 20">
            <a:extLst>
              <a:ext uri="{FF2B5EF4-FFF2-40B4-BE49-F238E27FC236}">
                <a16:creationId xmlns:a16="http://schemas.microsoft.com/office/drawing/2014/main" id="{6561EEB2-AF46-461F-8FD8-4FEA93DB88C8}"/>
              </a:ext>
            </a:extLst>
          </p:cNvPr>
          <p:cNvPicPr>
            <a:picLocks noChangeAspect="1"/>
          </p:cNvPicPr>
          <p:nvPr/>
        </p:nvPicPr>
        <p:blipFill>
          <a:blip r:embed="rId2"/>
          <a:srcRect b="10291"/>
          <a:stretch>
            <a:fillRect/>
          </a:stretch>
        </p:blipFill>
        <p:spPr>
          <a:xfrm>
            <a:off x="414971" y="3215000"/>
            <a:ext cx="3839111" cy="2546703"/>
          </a:xfrm>
          <a:prstGeom prst="rect">
            <a:avLst/>
          </a:prstGeom>
          <a:ln>
            <a:noFill/>
          </a:ln>
          <a:effectLst>
            <a:outerShdw blurRad="292100" dist="139700" dir="2700000" algn="tl" rotWithShape="0">
              <a:srgbClr val="333333">
                <a:alpha val="65000"/>
              </a:srgbClr>
            </a:outerShdw>
          </a:effectLst>
        </p:spPr>
      </p:pic>
      <p:sp>
        <p:nvSpPr>
          <p:cNvPr id="23" name="ZoneTexte 22">
            <a:extLst>
              <a:ext uri="{FF2B5EF4-FFF2-40B4-BE49-F238E27FC236}">
                <a16:creationId xmlns:a16="http://schemas.microsoft.com/office/drawing/2014/main" id="{26C64BE3-8541-C529-6031-7D7C3C54C8C3}"/>
              </a:ext>
            </a:extLst>
          </p:cNvPr>
          <p:cNvSpPr txBox="1"/>
          <p:nvPr/>
        </p:nvSpPr>
        <p:spPr>
          <a:xfrm>
            <a:off x="5418983" y="5395399"/>
            <a:ext cx="6356195" cy="586957"/>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Définit le modèle utilisé en local : ici, on utilise la version OSS de </a:t>
            </a:r>
            <a:r>
              <a:rPr lang="fr-FR" sz="1600" err="1">
                <a:solidFill>
                  <a:schemeClr val="bg1"/>
                </a:solidFill>
              </a:rPr>
              <a:t>OpenAI</a:t>
            </a:r>
            <a:r>
              <a:rPr lang="fr-FR" sz="1600">
                <a:solidFill>
                  <a:schemeClr val="bg1"/>
                </a:solidFill>
              </a:rPr>
              <a:t> GPT</a:t>
            </a:r>
          </a:p>
        </p:txBody>
      </p:sp>
      <p:sp>
        <p:nvSpPr>
          <p:cNvPr id="24" name="Pfeil nach rechts 4">
            <a:extLst>
              <a:ext uri="{FF2B5EF4-FFF2-40B4-BE49-F238E27FC236}">
                <a16:creationId xmlns:a16="http://schemas.microsoft.com/office/drawing/2014/main" id="{0B5099E3-95D8-3F8E-7298-F1318E8D842B}"/>
              </a:ext>
              <a:ext uri="{C183D7F6-B498-43B3-948B-1728B52AA6E4}">
                <adec:decorative xmlns:adec="http://schemas.microsoft.com/office/drawing/2017/decorative" val="1"/>
              </a:ext>
            </a:extLst>
          </p:cNvPr>
          <p:cNvSpPr/>
          <p:nvPr/>
        </p:nvSpPr>
        <p:spPr bwMode="gray">
          <a:xfrm>
            <a:off x="4447933" y="5020914"/>
            <a:ext cx="923754"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25" name="Pfeil nach rechts 4">
            <a:extLst>
              <a:ext uri="{FF2B5EF4-FFF2-40B4-BE49-F238E27FC236}">
                <a16:creationId xmlns:a16="http://schemas.microsoft.com/office/drawing/2014/main" id="{EB56010C-5262-DB74-9ED9-E91E7E9B2E03}"/>
              </a:ext>
              <a:ext uri="{C183D7F6-B498-43B3-948B-1728B52AA6E4}">
                <adec:decorative xmlns:adec="http://schemas.microsoft.com/office/drawing/2017/decorative" val="1"/>
              </a:ext>
            </a:extLst>
          </p:cNvPr>
          <p:cNvSpPr/>
          <p:nvPr/>
        </p:nvSpPr>
        <p:spPr bwMode="gray">
          <a:xfrm>
            <a:off x="4447933" y="5494761"/>
            <a:ext cx="923754"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Tree>
    <p:extLst>
      <p:ext uri="{BB962C8B-B14F-4D97-AF65-F5344CB8AC3E}">
        <p14:creationId xmlns:p14="http://schemas.microsoft.com/office/powerpoint/2010/main" val="217753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DF04F80B-BFBB-FAE6-66F0-18A9FF7E55BF}"/>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80460F7-88C0-488E-B871-2B6B5FAD57D4}"/>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80F750FD-07B5-23D5-50CE-2236EB0F34DD}"/>
              </a:ext>
            </a:extLst>
          </p:cNvPr>
          <p:cNvSpPr>
            <a:spLocks noGrp="1"/>
          </p:cNvSpPr>
          <p:nvPr>
            <p:ph type="body" sz="quarter" idx="15"/>
          </p:nvPr>
        </p:nvSpPr>
        <p:spPr>
          <a:xfrm>
            <a:off x="407988" y="1341374"/>
            <a:ext cx="11369042" cy="246221"/>
          </a:xfrm>
        </p:spPr>
        <p:txBody>
          <a:bodyPr/>
          <a:lstStyle/>
          <a:p>
            <a:r>
              <a:rPr lang="en-US" err="1"/>
              <a:t>Création</a:t>
            </a:r>
            <a:r>
              <a:rPr lang="en-US"/>
              <a:t> d’un </a:t>
            </a:r>
            <a:r>
              <a:rPr lang="en-US" err="1"/>
              <a:t>projet</a:t>
            </a:r>
            <a:r>
              <a:rPr lang="en-US"/>
              <a:t> avec Spring AI</a:t>
            </a:r>
          </a:p>
        </p:txBody>
      </p:sp>
      <p:sp>
        <p:nvSpPr>
          <p:cNvPr id="6" name="Espace réservé du texte 2">
            <a:extLst>
              <a:ext uri="{FF2B5EF4-FFF2-40B4-BE49-F238E27FC236}">
                <a16:creationId xmlns:a16="http://schemas.microsoft.com/office/drawing/2014/main" id="{01B056EE-7D4E-70E2-4A16-62D3EC5B3DA5}"/>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53E2CD02-0694-5C52-E1CB-0ECFDFE12CB1}"/>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C90D66B4-AABD-3947-360A-8C6402E5F1A3}"/>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83769054-03C1-211F-760A-095344D9F80E}"/>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12" name="Rectangle 11">
            <a:extLst>
              <a:ext uri="{FF2B5EF4-FFF2-40B4-BE49-F238E27FC236}">
                <a16:creationId xmlns:a16="http://schemas.microsoft.com/office/drawing/2014/main" id="{4CEAEB26-F82B-B3A4-06E3-DB3EC77A183D}"/>
              </a:ext>
            </a:extLst>
          </p:cNvPr>
          <p:cNvSpPr/>
          <p:nvPr/>
        </p:nvSpPr>
        <p:spPr>
          <a:xfrm>
            <a:off x="389583" y="1819074"/>
            <a:ext cx="11405852" cy="85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fr-FR" sz="1400"/>
          </a:p>
          <a:p>
            <a:r>
              <a:rPr lang="fr-FR" sz="1400" b="1"/>
              <a:t>Dernière étape</a:t>
            </a:r>
          </a:p>
          <a:p>
            <a:endParaRPr lang="fr-FR" sz="1400"/>
          </a:p>
          <a:p>
            <a:r>
              <a:rPr lang="fr-FR" sz="1400"/>
              <a:t>Il n’y a plus qu’à coder !!</a:t>
            </a:r>
          </a:p>
          <a:p>
            <a:endParaRPr lang="fr-FR" sz="1200"/>
          </a:p>
        </p:txBody>
      </p:sp>
      <p:pic>
        <p:nvPicPr>
          <p:cNvPr id="5" name="Image 4">
            <a:extLst>
              <a:ext uri="{FF2B5EF4-FFF2-40B4-BE49-F238E27FC236}">
                <a16:creationId xmlns:a16="http://schemas.microsoft.com/office/drawing/2014/main" id="{810CC86C-62B8-8350-2FF7-95EEC6B584EA}"/>
              </a:ext>
            </a:extLst>
          </p:cNvPr>
          <p:cNvPicPr>
            <a:picLocks noChangeAspect="1"/>
          </p:cNvPicPr>
          <p:nvPr/>
        </p:nvPicPr>
        <p:blipFill>
          <a:blip r:embed="rId2"/>
          <a:stretch>
            <a:fillRect/>
          </a:stretch>
        </p:blipFill>
        <p:spPr>
          <a:xfrm>
            <a:off x="407988" y="2972649"/>
            <a:ext cx="6316825" cy="2786171"/>
          </a:xfrm>
          <a:prstGeom prst="rect">
            <a:avLst/>
          </a:prstGeom>
          <a:ln>
            <a:noFill/>
          </a:ln>
          <a:effectLst>
            <a:outerShdw blurRad="292100" dist="139700" dir="2700000" algn="tl" rotWithShape="0">
              <a:srgbClr val="333333">
                <a:alpha val="65000"/>
              </a:srgbClr>
            </a:outerShdw>
          </a:effectLst>
        </p:spPr>
      </p:pic>
      <p:sp>
        <p:nvSpPr>
          <p:cNvPr id="11" name="ZoneTexte 10">
            <a:extLst>
              <a:ext uri="{FF2B5EF4-FFF2-40B4-BE49-F238E27FC236}">
                <a16:creationId xmlns:a16="http://schemas.microsoft.com/office/drawing/2014/main" id="{F96DF979-2208-428F-6531-0943F59F3061}"/>
              </a:ext>
            </a:extLst>
          </p:cNvPr>
          <p:cNvSpPr txBox="1"/>
          <p:nvPr/>
        </p:nvSpPr>
        <p:spPr>
          <a:xfrm>
            <a:off x="7791403" y="3930533"/>
            <a:ext cx="4248472" cy="340735"/>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Appel à l’API de </a:t>
            </a:r>
            <a:r>
              <a:rPr lang="fr-FR" sz="1600" err="1">
                <a:solidFill>
                  <a:schemeClr val="bg1"/>
                </a:solidFill>
              </a:rPr>
              <a:t>Prompting</a:t>
            </a:r>
            <a:r>
              <a:rPr lang="fr-FR" sz="1600">
                <a:solidFill>
                  <a:schemeClr val="bg1"/>
                </a:solidFill>
              </a:rPr>
              <a:t> !</a:t>
            </a:r>
          </a:p>
        </p:txBody>
      </p:sp>
      <p:sp>
        <p:nvSpPr>
          <p:cNvPr id="13" name="Pfeil nach rechts 4">
            <a:extLst>
              <a:ext uri="{FF2B5EF4-FFF2-40B4-BE49-F238E27FC236}">
                <a16:creationId xmlns:a16="http://schemas.microsoft.com/office/drawing/2014/main" id="{F84C4402-B9EF-254F-9597-052BA7A3BCB7}"/>
              </a:ext>
              <a:ext uri="{C183D7F6-B498-43B3-948B-1728B52AA6E4}">
                <adec:decorative xmlns:adec="http://schemas.microsoft.com/office/drawing/2017/decorative" val="1"/>
              </a:ext>
            </a:extLst>
          </p:cNvPr>
          <p:cNvSpPr/>
          <p:nvPr/>
        </p:nvSpPr>
        <p:spPr bwMode="gray">
          <a:xfrm>
            <a:off x="6867649" y="3973173"/>
            <a:ext cx="923754" cy="307970"/>
          </a:xfrm>
          <a:prstGeom prst="rightArrow">
            <a:avLst/>
          </a:prstGeom>
          <a:solidFill>
            <a:schemeClr val="accent1">
              <a:lumMod val="60000"/>
              <a:lumOff val="40000"/>
            </a:schemeClr>
          </a:solidFill>
          <a:ln w="12700">
            <a:solidFill>
              <a:schemeClr val="accent3">
                <a:lumMod val="60000"/>
                <a:lumOff val="40000"/>
              </a:schemeClr>
            </a:solid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Tree>
    <p:extLst>
      <p:ext uri="{BB962C8B-B14F-4D97-AF65-F5344CB8AC3E}">
        <p14:creationId xmlns:p14="http://schemas.microsoft.com/office/powerpoint/2010/main" val="38812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AE0110C3-CBF0-118D-D666-03B39C4EEDFD}"/>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3CE78ABB-4418-E783-060B-7335D324A996}"/>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7AC8CE35-E9A4-0239-DBB5-AB6EAF7500F1}"/>
              </a:ext>
            </a:extLst>
          </p:cNvPr>
          <p:cNvSpPr>
            <a:spLocks noGrp="1"/>
          </p:cNvSpPr>
          <p:nvPr>
            <p:ph type="body" sz="quarter" idx="15"/>
          </p:nvPr>
        </p:nvSpPr>
        <p:spPr>
          <a:xfrm>
            <a:off x="407988" y="1341374"/>
            <a:ext cx="11369042" cy="246221"/>
          </a:xfrm>
        </p:spPr>
        <p:txBody>
          <a:bodyPr/>
          <a:lstStyle/>
          <a:p>
            <a:r>
              <a:rPr lang="en-US" err="1"/>
              <a:t>Création</a:t>
            </a:r>
            <a:r>
              <a:rPr lang="en-US"/>
              <a:t> d’un </a:t>
            </a:r>
            <a:r>
              <a:rPr lang="en-US" err="1"/>
              <a:t>projet</a:t>
            </a:r>
            <a:r>
              <a:rPr lang="en-US"/>
              <a:t> avec Spring AI</a:t>
            </a:r>
          </a:p>
        </p:txBody>
      </p:sp>
      <p:sp>
        <p:nvSpPr>
          <p:cNvPr id="6" name="Espace réservé du texte 2">
            <a:extLst>
              <a:ext uri="{FF2B5EF4-FFF2-40B4-BE49-F238E27FC236}">
                <a16:creationId xmlns:a16="http://schemas.microsoft.com/office/drawing/2014/main" id="{AC9D0D53-287D-C070-617C-E83795C6D302}"/>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1DF8683F-FA2D-F6EA-F577-AEB5EBF20D42}"/>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68AC3660-1813-F741-03B2-7B4000C7D855}"/>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F0B58ECD-7BEE-A052-E9A8-F6C5C2440392}"/>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5" name="object 5">
            <a:extLst>
              <a:ext uri="{FF2B5EF4-FFF2-40B4-BE49-F238E27FC236}">
                <a16:creationId xmlns:a16="http://schemas.microsoft.com/office/drawing/2014/main" id="{FD7E2D34-65F4-65F7-498E-1AC0E44CDB91}"/>
              </a:ext>
            </a:extLst>
          </p:cNvPr>
          <p:cNvSpPr txBox="1">
            <a:spLocks/>
          </p:cNvSpPr>
          <p:nvPr/>
        </p:nvSpPr>
        <p:spPr>
          <a:xfrm>
            <a:off x="4583832" y="3231160"/>
            <a:ext cx="11631974" cy="770568"/>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a:ln>
                  <a:noFill/>
                </a:ln>
                <a:solidFill>
                  <a:schemeClr val="bg1"/>
                </a:solidFill>
                <a:effectLst/>
                <a:uLnTx/>
                <a:uFillTx/>
                <a:latin typeface="+mj-lt"/>
                <a:ea typeface="+mj-ea"/>
                <a:cs typeface="+mj-cs"/>
              </a:defRPr>
            </a:lvl1pPr>
          </a:lstStyle>
          <a:p>
            <a:pPr marL="7701" marR="3081">
              <a:lnSpc>
                <a:spcPct val="79800"/>
              </a:lnSpc>
              <a:spcBef>
                <a:spcPts val="1401"/>
              </a:spcBef>
              <a:defRPr/>
            </a:pPr>
            <a:r>
              <a:rPr lang="en-GB" sz="4800" spc="-121">
                <a:solidFill>
                  <a:srgbClr val="FFFFFF"/>
                </a:solidFill>
                <a:ea typeface="+mn-ea"/>
                <a:cs typeface="Ubuntu Light"/>
              </a:rPr>
              <a:t>Demo time !</a:t>
            </a:r>
            <a:endParaRPr lang="en-GB" sz="4000" i="1">
              <a:solidFill>
                <a:schemeClr val="tx1"/>
              </a:solidFill>
              <a:latin typeface="Ubuntu Light" panose="020B0304030602030204" pitchFamily="34" charset="0"/>
              <a:ea typeface="+mn-ea"/>
            </a:endParaRPr>
          </a:p>
        </p:txBody>
      </p:sp>
      <p:sp>
        <p:nvSpPr>
          <p:cNvPr id="3" name="ZoneTexte 2">
            <a:extLst>
              <a:ext uri="{FF2B5EF4-FFF2-40B4-BE49-F238E27FC236}">
                <a16:creationId xmlns:a16="http://schemas.microsoft.com/office/drawing/2014/main" id="{337D2147-8CB8-780D-4127-ED93C5090502}"/>
              </a:ext>
            </a:extLst>
          </p:cNvPr>
          <p:cNvSpPr txBox="1"/>
          <p:nvPr/>
        </p:nvSpPr>
        <p:spPr>
          <a:xfrm>
            <a:off x="515685" y="4377922"/>
            <a:ext cx="7027429" cy="1079399"/>
          </a:xfrm>
          <a:prstGeom prst="rect">
            <a:avLst/>
          </a:prstGeom>
          <a:noFill/>
        </p:spPr>
        <p:txBody>
          <a:bodyPr vert="horz" wrap="square" lIns="90000" tIns="46800" rIns="90000" bIns="46800" rtlCol="0" anchor="ctr">
            <a:spAutoFit/>
          </a:bodyPr>
          <a:lstStyle/>
          <a:p>
            <a:pPr algn="l">
              <a:spcBef>
                <a:spcPct val="0"/>
              </a:spcBef>
            </a:pPr>
            <a:r>
              <a:rPr lang="fr-FR" sz="1600" u="sng" dirty="0" err="1">
                <a:solidFill>
                  <a:schemeClr val="bg1"/>
                </a:solidFill>
              </a:rPr>
              <a:t>Github</a:t>
            </a:r>
            <a:r>
              <a:rPr lang="fr-FR" sz="1600" u="sng" dirty="0">
                <a:solidFill>
                  <a:schemeClr val="bg1"/>
                </a:solidFill>
              </a:rPr>
              <a:t> </a:t>
            </a:r>
            <a:r>
              <a:rPr lang="fr-FR" sz="1600" u="sng" dirty="0" err="1">
                <a:solidFill>
                  <a:schemeClr val="bg1"/>
                </a:solidFill>
              </a:rPr>
              <a:t>project</a:t>
            </a:r>
            <a:endParaRPr lang="fr-FR" sz="1600" u="sng" dirty="0">
              <a:solidFill>
                <a:schemeClr val="bg1"/>
              </a:solidFill>
            </a:endParaRPr>
          </a:p>
          <a:p>
            <a:pPr>
              <a:spcBef>
                <a:spcPct val="0"/>
              </a:spcBef>
            </a:pPr>
            <a:r>
              <a:rPr lang="fr-FR" sz="1600" dirty="0">
                <a:solidFill>
                  <a:schemeClr val="bg1"/>
                </a:solidFill>
                <a:hlinkClick r:id="rId2"/>
              </a:rPr>
              <a:t>https://github.com/stephanecot/volcamp2025-springai-conf/exemple1</a:t>
            </a:r>
            <a:endParaRPr lang="fr-FR" sz="1600" dirty="0">
              <a:solidFill>
                <a:schemeClr val="bg1"/>
              </a:solidFill>
            </a:endParaRPr>
          </a:p>
          <a:p>
            <a:pPr>
              <a:spcBef>
                <a:spcPct val="0"/>
              </a:spcBef>
            </a:pPr>
            <a:r>
              <a:rPr lang="fr-FR" sz="1600" dirty="0">
                <a:solidFill>
                  <a:schemeClr val="bg1"/>
                </a:solidFill>
                <a:hlinkClick r:id="rId3"/>
              </a:rPr>
              <a:t>https://github.com/stephanecot/volcamp2025-springai-conf/exemple3</a:t>
            </a:r>
            <a:endParaRPr lang="fr-FR" sz="1600" dirty="0">
              <a:solidFill>
                <a:schemeClr val="bg1"/>
              </a:solidFill>
            </a:endParaRPr>
          </a:p>
          <a:p>
            <a:pPr>
              <a:spcBef>
                <a:spcPct val="0"/>
              </a:spcBef>
            </a:pPr>
            <a:endParaRPr lang="fr-FR" sz="1600" dirty="0">
              <a:solidFill>
                <a:schemeClr val="bg1"/>
              </a:solidFill>
            </a:endParaRPr>
          </a:p>
        </p:txBody>
      </p:sp>
    </p:spTree>
    <p:extLst>
      <p:ext uri="{BB962C8B-B14F-4D97-AF65-F5344CB8AC3E}">
        <p14:creationId xmlns:p14="http://schemas.microsoft.com/office/powerpoint/2010/main" val="1577813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360B0768-851D-274D-CA9A-3D2C87A4E4E4}"/>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9D7BB4AF-AA82-CE48-4DA9-411A70432A3B}"/>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55E696B9-7F53-051A-525C-4D70AB00DEFD}"/>
              </a:ext>
            </a:extLst>
          </p:cNvPr>
          <p:cNvSpPr>
            <a:spLocks noGrp="1"/>
          </p:cNvSpPr>
          <p:nvPr>
            <p:ph type="body" sz="quarter" idx="15"/>
          </p:nvPr>
        </p:nvSpPr>
        <p:spPr>
          <a:xfrm>
            <a:off x="407988" y="1341374"/>
            <a:ext cx="11369042" cy="246221"/>
          </a:xfrm>
        </p:spPr>
        <p:txBody>
          <a:bodyPr/>
          <a:lstStyle/>
          <a:p>
            <a:r>
              <a:rPr lang="en-US"/>
              <a:t>Vector store et RAG avec Spring AI</a:t>
            </a:r>
          </a:p>
        </p:txBody>
      </p:sp>
      <p:sp>
        <p:nvSpPr>
          <p:cNvPr id="6" name="Espace réservé du texte 2">
            <a:extLst>
              <a:ext uri="{FF2B5EF4-FFF2-40B4-BE49-F238E27FC236}">
                <a16:creationId xmlns:a16="http://schemas.microsoft.com/office/drawing/2014/main" id="{E220DEFE-7ADA-80E5-20F3-385911C6066B}"/>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124F4903-E148-412E-563A-C5887A687596}"/>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308AFB1D-525A-950F-02FF-100073AFAEE4}"/>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78AD0F7B-9885-E0EA-2B5E-161F2EB2EC93}"/>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12" name="Rectangle 11">
            <a:extLst>
              <a:ext uri="{FF2B5EF4-FFF2-40B4-BE49-F238E27FC236}">
                <a16:creationId xmlns:a16="http://schemas.microsoft.com/office/drawing/2014/main" id="{6D48C248-13FF-405B-F06E-12AC441418BF}"/>
              </a:ext>
            </a:extLst>
          </p:cNvPr>
          <p:cNvSpPr/>
          <p:nvPr/>
        </p:nvSpPr>
        <p:spPr>
          <a:xfrm>
            <a:off x="389583" y="1819073"/>
            <a:ext cx="11405852" cy="1394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fr-FR" sz="1400" dirty="0"/>
          </a:p>
          <a:p>
            <a:r>
              <a:rPr lang="fr-FR" sz="1400" b="1" dirty="0"/>
              <a:t>Le RAG </a:t>
            </a:r>
            <a:r>
              <a:rPr lang="fr-FR" sz="1400" dirty="0"/>
              <a:t>(ou </a:t>
            </a:r>
            <a:r>
              <a:rPr lang="fr-FR" sz="1400" dirty="0" err="1"/>
              <a:t>Retrieval</a:t>
            </a:r>
            <a:r>
              <a:rPr lang="fr-FR" sz="1400" dirty="0"/>
              <a:t> </a:t>
            </a:r>
            <a:r>
              <a:rPr lang="fr-FR" sz="1400" dirty="0" err="1"/>
              <a:t>Augmented</a:t>
            </a:r>
            <a:r>
              <a:rPr lang="fr-FR" sz="1400" dirty="0"/>
              <a:t> </a:t>
            </a:r>
            <a:r>
              <a:rPr lang="fr-FR" sz="1400" dirty="0" err="1"/>
              <a:t>Generation</a:t>
            </a:r>
            <a:r>
              <a:rPr lang="fr-FR" sz="1400" dirty="0"/>
              <a:t>) est l’une technique mise au point pour contourner une des limitations principales des LLM: </a:t>
            </a:r>
          </a:p>
          <a:p>
            <a:r>
              <a:rPr lang="fr-FR" sz="1400" dirty="0"/>
              <a:t>Ces derniers n’ont aucune connaissance de ce qu’ils n’ont pas appris. </a:t>
            </a:r>
          </a:p>
          <a:p>
            <a:endParaRPr lang="fr-FR" sz="1400" dirty="0"/>
          </a:p>
          <a:p>
            <a:r>
              <a:rPr lang="fr-FR" sz="1400" dirty="0"/>
              <a:t>Par exemple:</a:t>
            </a:r>
          </a:p>
          <a:p>
            <a:pPr marL="285750" indent="-285750">
              <a:buFont typeface="Arial" panose="020B0604020202020204" pitchFamily="34" charset="0"/>
              <a:buChar char="•"/>
            </a:pPr>
            <a:r>
              <a:rPr lang="fr-FR" sz="1400" dirty="0"/>
              <a:t>Spécification d’un projet en cours de développement dans votre société</a:t>
            </a:r>
          </a:p>
          <a:p>
            <a:pPr marL="285750" indent="-285750">
              <a:buFont typeface="Arial" panose="020B0604020202020204" pitchFamily="34" charset="0"/>
              <a:buChar char="•"/>
            </a:pPr>
            <a:r>
              <a:rPr lang="fr-FR" sz="1400" dirty="0"/>
              <a:t>Contrats ou autres documents non publics</a:t>
            </a:r>
          </a:p>
          <a:p>
            <a:endParaRPr lang="fr-FR" sz="1200" dirty="0"/>
          </a:p>
        </p:txBody>
      </p:sp>
      <p:sp>
        <p:nvSpPr>
          <p:cNvPr id="3" name="Rectangle 2">
            <a:extLst>
              <a:ext uri="{FF2B5EF4-FFF2-40B4-BE49-F238E27FC236}">
                <a16:creationId xmlns:a16="http://schemas.microsoft.com/office/drawing/2014/main" id="{B212E2EC-E8AC-3CCE-C203-99A17D9B10EF}"/>
              </a:ext>
            </a:extLst>
          </p:cNvPr>
          <p:cNvSpPr/>
          <p:nvPr/>
        </p:nvSpPr>
        <p:spPr>
          <a:xfrm>
            <a:off x="425656" y="3444630"/>
            <a:ext cx="11405852" cy="940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fr-FR" sz="1400" dirty="0"/>
          </a:p>
          <a:p>
            <a:r>
              <a:rPr lang="fr-FR" sz="1400" dirty="0"/>
              <a:t>Pour faire du RAG, on va avoir besoin de 2 éléments spécifiques:</a:t>
            </a:r>
          </a:p>
          <a:p>
            <a:pPr marL="342900" indent="-342900">
              <a:buFont typeface="Arial" panose="020B0604020202020204" pitchFamily="34" charset="0"/>
              <a:buChar char="•"/>
            </a:pPr>
            <a:r>
              <a:rPr lang="fr-FR" sz="1400" dirty="0"/>
              <a:t>Un LLM de type « </a:t>
            </a:r>
            <a:r>
              <a:rPr lang="fr-FR" sz="1400" dirty="0" err="1"/>
              <a:t>embedding</a:t>
            </a:r>
            <a:r>
              <a:rPr lang="fr-FR" sz="1400" dirty="0"/>
              <a:t> »</a:t>
            </a:r>
          </a:p>
          <a:p>
            <a:pPr marL="342900" indent="-342900">
              <a:buFont typeface="Arial" panose="020B0604020202020204" pitchFamily="34" charset="0"/>
              <a:buChar char="•"/>
            </a:pPr>
            <a:r>
              <a:rPr lang="fr-FR" sz="1400" dirty="0"/>
              <a:t>Une base de données permettant de manipuler des données au format vectoriel (aussi appelé </a:t>
            </a:r>
            <a:r>
              <a:rPr lang="fr-FR" sz="1400" dirty="0" err="1"/>
              <a:t>Vector</a:t>
            </a:r>
            <a:r>
              <a:rPr lang="fr-FR" sz="1400" dirty="0"/>
              <a:t> Store)</a:t>
            </a:r>
          </a:p>
          <a:p>
            <a:endParaRPr lang="fr-FR" sz="1200" dirty="0"/>
          </a:p>
        </p:txBody>
      </p:sp>
      <p:sp>
        <p:nvSpPr>
          <p:cNvPr id="13" name="Rectangle 12">
            <a:extLst>
              <a:ext uri="{FF2B5EF4-FFF2-40B4-BE49-F238E27FC236}">
                <a16:creationId xmlns:a16="http://schemas.microsoft.com/office/drawing/2014/main" id="{EF6EF96E-BDCB-5A17-1162-82BAE368AEEA}"/>
              </a:ext>
            </a:extLst>
          </p:cNvPr>
          <p:cNvSpPr/>
          <p:nvPr/>
        </p:nvSpPr>
        <p:spPr>
          <a:xfrm>
            <a:off x="425656" y="4640211"/>
            <a:ext cx="11405852" cy="1150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fr-FR" sz="1400" dirty="0"/>
          </a:p>
          <a:p>
            <a:r>
              <a:rPr lang="fr-FR" sz="1400" dirty="0"/>
              <a:t>Ensuite, l’utilisation d’un RAG va se faire en 3 temps:</a:t>
            </a:r>
          </a:p>
          <a:p>
            <a:pPr marL="342900" indent="-342900">
              <a:buFont typeface="Arial" panose="020B0604020202020204" pitchFamily="34" charset="0"/>
              <a:buChar char="•"/>
            </a:pPr>
            <a:r>
              <a:rPr lang="fr-FR" sz="1400" dirty="0"/>
              <a:t>Vectorisation d’un ensemble de documents dans une base compatible à l’aide de notre LLM « </a:t>
            </a:r>
            <a:r>
              <a:rPr lang="fr-FR" sz="1400" dirty="0" err="1"/>
              <a:t>embedding</a:t>
            </a:r>
            <a:r>
              <a:rPr lang="fr-FR" sz="1400" dirty="0"/>
              <a:t> »</a:t>
            </a:r>
          </a:p>
          <a:p>
            <a:pPr marL="342900" indent="-342900">
              <a:buFont typeface="Arial" panose="020B0604020202020204" pitchFamily="34" charset="0"/>
              <a:buChar char="•"/>
            </a:pPr>
            <a:r>
              <a:rPr lang="fr-FR" sz="1400" dirty="0"/>
              <a:t>Exécution d’une requête de « similitude » </a:t>
            </a:r>
          </a:p>
          <a:p>
            <a:pPr marL="342900" indent="-342900">
              <a:buFont typeface="Arial" panose="020B0604020202020204" pitchFamily="34" charset="0"/>
              <a:buChar char="•"/>
            </a:pPr>
            <a:r>
              <a:rPr lang="fr-FR" sz="1400" dirty="0"/>
              <a:t>Extraction du contenu identifié et utilisation de celui pour générer une réponse finale avec un LLM « généraliste »</a:t>
            </a:r>
          </a:p>
          <a:p>
            <a:endParaRPr lang="fr-FR" sz="1200" dirty="0"/>
          </a:p>
        </p:txBody>
      </p:sp>
    </p:spTree>
    <p:extLst>
      <p:ext uri="{BB962C8B-B14F-4D97-AF65-F5344CB8AC3E}">
        <p14:creationId xmlns:p14="http://schemas.microsoft.com/office/powerpoint/2010/main" val="277090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fade">
                                      <p:cBhvr>
                                        <p:cTn id="7" dur="1000"/>
                                        <p:tgtEl>
                                          <p:spTgt spid="13">
                                            <p:txEl>
                                              <p:pRg st="4" end="4"/>
                                            </p:txEl>
                                          </p:spTgt>
                                        </p:tgtEl>
                                      </p:cBhvr>
                                    </p:animEffect>
                                    <p:anim calcmode="lin" valueType="num">
                                      <p:cBhvr>
                                        <p:cTn id="8"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animEffect transition="in" filter="fade">
                                      <p:cBhvr>
                                        <p:cTn id="31" dur="1000"/>
                                        <p:tgtEl>
                                          <p:spTgt spid="13">
                                            <p:txEl>
                                              <p:pRg st="1" end="1"/>
                                            </p:txEl>
                                          </p:spTgt>
                                        </p:tgtEl>
                                      </p:cBhvr>
                                    </p:animEffect>
                                    <p:anim calcmode="lin" valueType="num">
                                      <p:cBhvr>
                                        <p:cTn id="32"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xEl>
                                              <p:pRg st="2" end="2"/>
                                            </p:txEl>
                                          </p:spTgt>
                                        </p:tgtEl>
                                        <p:attrNameLst>
                                          <p:attrName>style.visibility</p:attrName>
                                        </p:attrNameLst>
                                      </p:cBhvr>
                                      <p:to>
                                        <p:strVal val="visible"/>
                                      </p:to>
                                    </p:set>
                                    <p:animEffect transition="in" filter="fade">
                                      <p:cBhvr>
                                        <p:cTn id="36" dur="1000"/>
                                        <p:tgtEl>
                                          <p:spTgt spid="13">
                                            <p:txEl>
                                              <p:pRg st="2" end="2"/>
                                            </p:txEl>
                                          </p:spTgt>
                                        </p:tgtEl>
                                      </p:cBhvr>
                                    </p:animEffect>
                                    <p:anim calcmode="lin" valueType="num">
                                      <p:cBhvr>
                                        <p:cTn id="37"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xEl>
                                              <p:pRg st="3" end="3"/>
                                            </p:txEl>
                                          </p:spTgt>
                                        </p:tgtEl>
                                        <p:attrNameLst>
                                          <p:attrName>style.visibility</p:attrName>
                                        </p:attrNameLst>
                                      </p:cBhvr>
                                      <p:to>
                                        <p:strVal val="visible"/>
                                      </p:to>
                                    </p:set>
                                    <p:animEffect transition="in" filter="fade">
                                      <p:cBhvr>
                                        <p:cTn id="41" dur="1000"/>
                                        <p:tgtEl>
                                          <p:spTgt spid="13">
                                            <p:txEl>
                                              <p:pRg st="3" end="3"/>
                                            </p:txEl>
                                          </p:spTgt>
                                        </p:tgtEl>
                                      </p:cBhvr>
                                    </p:animEffect>
                                    <p:anim calcmode="lin" valueType="num">
                                      <p:cBhvr>
                                        <p:cTn id="42"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xEl>
                                              <p:pRg st="4" end="4"/>
                                            </p:txEl>
                                          </p:spTgt>
                                        </p:tgtEl>
                                        <p:attrNameLst>
                                          <p:attrName>style.visibility</p:attrName>
                                        </p:attrNameLst>
                                      </p:cBhvr>
                                      <p:to>
                                        <p:strVal val="visible"/>
                                      </p:to>
                                    </p:set>
                                    <p:animEffect transition="in" filter="fade">
                                      <p:cBhvr>
                                        <p:cTn id="46" dur="1000"/>
                                        <p:tgtEl>
                                          <p:spTgt spid="13">
                                            <p:txEl>
                                              <p:pRg st="4" end="4"/>
                                            </p:txEl>
                                          </p:spTgt>
                                        </p:tgtEl>
                                      </p:cBhvr>
                                    </p:animEffect>
                                    <p:anim calcmode="lin" valueType="num">
                                      <p:cBhvr>
                                        <p:cTn id="47"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3"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49221A3B-ADEB-9C2B-C185-89B06AEFB9E8}"/>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C30AD0B9-EFF6-AC59-F99F-6DB4C271D85D}"/>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7F44D314-0EC1-FBA5-00C9-419F55DAE4DB}"/>
              </a:ext>
            </a:extLst>
          </p:cNvPr>
          <p:cNvSpPr>
            <a:spLocks noGrp="1"/>
          </p:cNvSpPr>
          <p:nvPr>
            <p:ph type="body" sz="quarter" idx="15"/>
          </p:nvPr>
        </p:nvSpPr>
        <p:spPr>
          <a:xfrm>
            <a:off x="407988" y="1341374"/>
            <a:ext cx="11369042" cy="246221"/>
          </a:xfrm>
        </p:spPr>
        <p:txBody>
          <a:bodyPr/>
          <a:lstStyle/>
          <a:p>
            <a:r>
              <a:rPr lang="en-US"/>
              <a:t>Vector store et RAG avec Spring AI</a:t>
            </a:r>
          </a:p>
        </p:txBody>
      </p:sp>
      <p:sp>
        <p:nvSpPr>
          <p:cNvPr id="6" name="Espace réservé du texte 2">
            <a:extLst>
              <a:ext uri="{FF2B5EF4-FFF2-40B4-BE49-F238E27FC236}">
                <a16:creationId xmlns:a16="http://schemas.microsoft.com/office/drawing/2014/main" id="{5D55FDCA-B4F8-4D8B-8A34-DBC24DC083FC}"/>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D4B5D432-41BA-049F-BD64-27DEC7BC47D7}"/>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824CAAA4-AAF3-B5F1-658E-D69010154AD7}"/>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8A2E76D5-0A70-A6C7-1785-FA8B5897CC1E}"/>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3" name="Rectangle 2">
            <a:extLst>
              <a:ext uri="{FF2B5EF4-FFF2-40B4-BE49-F238E27FC236}">
                <a16:creationId xmlns:a16="http://schemas.microsoft.com/office/drawing/2014/main" id="{5490E344-3015-BEF9-3DA7-7679049D7064}"/>
              </a:ext>
            </a:extLst>
          </p:cNvPr>
          <p:cNvSpPr/>
          <p:nvPr/>
        </p:nvSpPr>
        <p:spPr>
          <a:xfrm>
            <a:off x="508053" y="3874628"/>
            <a:ext cx="1779052" cy="655854"/>
          </a:xfrm>
          <a:prstGeom prst="rect">
            <a:avLst/>
          </a:prstGeom>
          <a:solidFill>
            <a:schemeClr val="accent6">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a:solidFill>
                  <a:schemeClr val="tx1"/>
                </a:solidFill>
              </a:rPr>
              <a:t>Découpage</a:t>
            </a:r>
          </a:p>
        </p:txBody>
      </p:sp>
      <p:pic>
        <p:nvPicPr>
          <p:cNvPr id="1026" name="Picture 2">
            <a:extLst>
              <a:ext uri="{FF2B5EF4-FFF2-40B4-BE49-F238E27FC236}">
                <a16:creationId xmlns:a16="http://schemas.microsoft.com/office/drawing/2014/main" id="{03727231-4E3B-C495-040B-574E8373E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207" y="1854517"/>
            <a:ext cx="701315" cy="8602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ISEAUX 8\&quot;(205 MM)">
            <a:extLst>
              <a:ext uri="{FF2B5EF4-FFF2-40B4-BE49-F238E27FC236}">
                <a16:creationId xmlns:a16="http://schemas.microsoft.com/office/drawing/2014/main" id="{95FC1AF3-8E53-C265-4170-F10D3213F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87105" y="3874628"/>
            <a:ext cx="571690" cy="6533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096D026-58BF-C206-CAE0-0D5C3FF0A324}"/>
              </a:ext>
            </a:extLst>
          </p:cNvPr>
          <p:cNvSpPr/>
          <p:nvPr/>
        </p:nvSpPr>
        <p:spPr>
          <a:xfrm>
            <a:off x="4524289" y="5271023"/>
            <a:ext cx="1733730" cy="936496"/>
          </a:xfrm>
          <a:prstGeom prst="rect">
            <a:avLst/>
          </a:prstGeom>
          <a:solidFill>
            <a:schemeClr val="accent6">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a:solidFill>
                  <a:schemeClr val="tx1"/>
                </a:solidFill>
              </a:rPr>
              <a:t>Vectorisation</a:t>
            </a:r>
          </a:p>
        </p:txBody>
      </p:sp>
      <p:sp>
        <p:nvSpPr>
          <p:cNvPr id="14" name="Cylindre 13">
            <a:extLst>
              <a:ext uri="{FF2B5EF4-FFF2-40B4-BE49-F238E27FC236}">
                <a16:creationId xmlns:a16="http://schemas.microsoft.com/office/drawing/2014/main" id="{9455EECB-D9B0-BC65-14AF-839ECF34433D}"/>
              </a:ext>
            </a:extLst>
          </p:cNvPr>
          <p:cNvSpPr/>
          <p:nvPr/>
        </p:nvSpPr>
        <p:spPr>
          <a:xfrm>
            <a:off x="4655710" y="2828321"/>
            <a:ext cx="1406013" cy="1339324"/>
          </a:xfrm>
          <a:prstGeom prst="can">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a:solidFill>
                  <a:schemeClr val="bg1"/>
                </a:solidFill>
              </a:rPr>
              <a:t>LLM « </a:t>
            </a:r>
            <a:r>
              <a:rPr lang="fr-FR" sz="1400" err="1">
                <a:solidFill>
                  <a:schemeClr val="bg1"/>
                </a:solidFill>
              </a:rPr>
              <a:t>embedding</a:t>
            </a:r>
            <a:r>
              <a:rPr lang="fr-FR" sz="1400">
                <a:solidFill>
                  <a:schemeClr val="bg1"/>
                </a:solidFill>
              </a:rPr>
              <a:t> »</a:t>
            </a:r>
          </a:p>
        </p:txBody>
      </p:sp>
      <p:sp>
        <p:nvSpPr>
          <p:cNvPr id="15" name="Pfeil nach rechts 4">
            <a:extLst>
              <a:ext uri="{FF2B5EF4-FFF2-40B4-BE49-F238E27FC236}">
                <a16:creationId xmlns:a16="http://schemas.microsoft.com/office/drawing/2014/main" id="{EB701F4E-C7AA-403C-BB6F-52EA3AA96D98}"/>
              </a:ext>
              <a:ext uri="{C183D7F6-B498-43B3-948B-1728B52AA6E4}">
                <adec:decorative xmlns:adec="http://schemas.microsoft.com/office/drawing/2017/decorative" val="1"/>
              </a:ext>
            </a:extLst>
          </p:cNvPr>
          <p:cNvSpPr/>
          <p:nvPr/>
        </p:nvSpPr>
        <p:spPr bwMode="gray">
          <a:xfrm rot="5400000">
            <a:off x="1225234" y="2860844"/>
            <a:ext cx="923754" cy="924029"/>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19" name="Pfeil nach rechts 4">
            <a:extLst>
              <a:ext uri="{FF2B5EF4-FFF2-40B4-BE49-F238E27FC236}">
                <a16:creationId xmlns:a16="http://schemas.microsoft.com/office/drawing/2014/main" id="{0E40552D-E604-94A7-46A6-EE979278523D}"/>
              </a:ext>
              <a:ext uri="{C183D7F6-B498-43B3-948B-1728B52AA6E4}">
                <adec:decorative xmlns:adec="http://schemas.microsoft.com/office/drawing/2017/decorative" val="1"/>
              </a:ext>
            </a:extLst>
          </p:cNvPr>
          <p:cNvSpPr/>
          <p:nvPr/>
        </p:nvSpPr>
        <p:spPr bwMode="gray">
          <a:xfrm rot="5400000">
            <a:off x="4911401" y="4591385"/>
            <a:ext cx="923754"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20" name="Cylindre 19">
            <a:extLst>
              <a:ext uri="{FF2B5EF4-FFF2-40B4-BE49-F238E27FC236}">
                <a16:creationId xmlns:a16="http://schemas.microsoft.com/office/drawing/2014/main" id="{F57C36F5-CCE9-456E-B217-3B9DED0D4CB8}"/>
              </a:ext>
            </a:extLst>
          </p:cNvPr>
          <p:cNvSpPr/>
          <p:nvPr/>
        </p:nvSpPr>
        <p:spPr>
          <a:xfrm>
            <a:off x="8023447" y="5085901"/>
            <a:ext cx="2059701" cy="1339324"/>
          </a:xfrm>
          <a:prstGeom prst="can">
            <a:avLst/>
          </a:prstGeom>
          <a:solidFill>
            <a:schemeClr val="accent6">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a:solidFill>
                  <a:schemeClr val="tx1"/>
                </a:solidFill>
              </a:rPr>
              <a:t>BDD </a:t>
            </a:r>
          </a:p>
          <a:p>
            <a:pPr algn="ctr"/>
            <a:r>
              <a:rPr lang="fr-FR" sz="1400">
                <a:solidFill>
                  <a:schemeClr val="tx1"/>
                </a:solidFill>
              </a:rPr>
              <a:t> </a:t>
            </a:r>
            <a:r>
              <a:rPr lang="fr-FR" sz="1400" err="1">
                <a:solidFill>
                  <a:schemeClr val="tx1"/>
                </a:solidFill>
              </a:rPr>
              <a:t>Vector</a:t>
            </a:r>
            <a:r>
              <a:rPr lang="fr-FR" sz="1400">
                <a:solidFill>
                  <a:schemeClr val="tx1"/>
                </a:solidFill>
              </a:rPr>
              <a:t> store</a:t>
            </a:r>
          </a:p>
        </p:txBody>
      </p:sp>
      <p:sp>
        <p:nvSpPr>
          <p:cNvPr id="21" name="Pfeil nach rechts 4">
            <a:extLst>
              <a:ext uri="{FF2B5EF4-FFF2-40B4-BE49-F238E27FC236}">
                <a16:creationId xmlns:a16="http://schemas.microsoft.com/office/drawing/2014/main" id="{69DA575C-6C47-B081-78C0-74770F16BD79}"/>
              </a:ext>
              <a:ext uri="{C183D7F6-B498-43B3-948B-1728B52AA6E4}">
                <adec:decorative xmlns:adec="http://schemas.microsoft.com/office/drawing/2017/decorative" val="1"/>
              </a:ext>
            </a:extLst>
          </p:cNvPr>
          <p:cNvSpPr/>
          <p:nvPr/>
        </p:nvSpPr>
        <p:spPr bwMode="gray">
          <a:xfrm>
            <a:off x="6360350" y="5583952"/>
            <a:ext cx="1572687" cy="381177"/>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pic>
        <p:nvPicPr>
          <p:cNvPr id="1030" name="Picture 6" descr="Vecteur gratuit de Logo de PostgreSQL | FreeImages">
            <a:extLst>
              <a:ext uri="{FF2B5EF4-FFF2-40B4-BE49-F238E27FC236}">
                <a16:creationId xmlns:a16="http://schemas.microsoft.com/office/drawing/2014/main" id="{C9BD3DD2-B504-8F92-ADD5-2A043230E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3578" y="5105242"/>
            <a:ext cx="1080098" cy="11981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elastic | Elasticsearch Logo Download - SVG - All Vector Logo">
            <a:extLst>
              <a:ext uri="{FF2B5EF4-FFF2-40B4-BE49-F238E27FC236}">
                <a16:creationId xmlns:a16="http://schemas.microsoft.com/office/drawing/2014/main" id="{FEA5A3A0-3996-22CF-0BE4-8D4EF71B5E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389" y="4382695"/>
            <a:ext cx="1080098" cy="5992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ChromaDB: An Overview. ChromaDB is a powerful vector database… | by VIKRANT  SINGH | Medium">
            <a:extLst>
              <a:ext uri="{FF2B5EF4-FFF2-40B4-BE49-F238E27FC236}">
                <a16:creationId xmlns:a16="http://schemas.microsoft.com/office/drawing/2014/main" id="{4DA889D7-B17E-87CF-760B-847F38231B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0389" y="3254692"/>
            <a:ext cx="1071148" cy="10108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Picture 12" descr="Microsoft Word Logo Vector Art, Icons, and Graphics for Free Download">
            <a:extLst>
              <a:ext uri="{FF2B5EF4-FFF2-40B4-BE49-F238E27FC236}">
                <a16:creationId xmlns:a16="http://schemas.microsoft.com/office/drawing/2014/main" id="{A7B18CBE-5487-B47B-E4FB-8156A46C7C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2758" y="1854517"/>
            <a:ext cx="2158024" cy="8632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 descr="IA : Une web interface à Ollama avec Ollama LLM UI (Projet en dev) - Wiki -  Wiki">
            <a:extLst>
              <a:ext uri="{FF2B5EF4-FFF2-40B4-BE49-F238E27FC236}">
                <a16:creationId xmlns:a16="http://schemas.microsoft.com/office/drawing/2014/main" id="{63A8177F-71AD-70F8-8652-03DC7F9DA1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8973" y="3088082"/>
            <a:ext cx="1947954" cy="6720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Flèche : angle droit 6">
            <a:extLst>
              <a:ext uri="{FF2B5EF4-FFF2-40B4-BE49-F238E27FC236}">
                <a16:creationId xmlns:a16="http://schemas.microsoft.com/office/drawing/2014/main" id="{7EE5A6F3-C5BA-4485-10D3-15BC6242574F}"/>
              </a:ext>
            </a:extLst>
          </p:cNvPr>
          <p:cNvSpPr/>
          <p:nvPr/>
        </p:nvSpPr>
        <p:spPr>
          <a:xfrm rot="5400000">
            <a:off x="2678458" y="4372586"/>
            <a:ext cx="1451414" cy="2035584"/>
          </a:xfrm>
          <a:prstGeom prst="bentUpArrow">
            <a:avLst/>
          </a:prstGeom>
          <a:solidFill>
            <a:schemeClr val="accent1">
              <a:lumMod val="60000"/>
              <a:lumOff val="4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400" err="1">
              <a:solidFill>
                <a:schemeClr val="tx1"/>
              </a:solidFill>
            </a:endParaRPr>
          </a:p>
        </p:txBody>
      </p:sp>
      <p:pic>
        <p:nvPicPr>
          <p:cNvPr id="12" name="Picture 8" descr="Qu'est-ce que Mistral AI ?">
            <a:extLst>
              <a:ext uri="{FF2B5EF4-FFF2-40B4-BE49-F238E27FC236}">
                <a16:creationId xmlns:a16="http://schemas.microsoft.com/office/drawing/2014/main" id="{F8F5D133-21D3-6268-1FEE-1EEFF16666B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231" t="22497" r="19668" b="26886"/>
          <a:stretch>
            <a:fillRect/>
          </a:stretch>
        </p:blipFill>
        <p:spPr bwMode="auto">
          <a:xfrm>
            <a:off x="6199268" y="2394267"/>
            <a:ext cx="1300936" cy="557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0" name="Picture 2" descr="MongoDB Atlas IAM | StrongDM">
            <a:extLst>
              <a:ext uri="{FF2B5EF4-FFF2-40B4-BE49-F238E27FC236}">
                <a16:creationId xmlns:a16="http://schemas.microsoft.com/office/drawing/2014/main" id="{3C58B1D9-C3FF-E138-B344-D94D34B3FE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60389" y="2074004"/>
            <a:ext cx="1052748" cy="10527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94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nodePh="1">
                                  <p:stCondLst>
                                    <p:cond delay="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1000"/>
                                        <p:tgtEl>
                                          <p:spTgt spid="1028"/>
                                        </p:tgtEl>
                                      </p:cBhvr>
                                    </p:animEffect>
                                    <p:anim calcmode="lin" valueType="num">
                                      <p:cBhvr>
                                        <p:cTn id="41" dur="1000" fill="hold"/>
                                        <p:tgtEl>
                                          <p:spTgt spid="1028"/>
                                        </p:tgtEl>
                                        <p:attrNameLst>
                                          <p:attrName>ppt_x</p:attrName>
                                        </p:attrNameLst>
                                      </p:cBhvr>
                                      <p:tavLst>
                                        <p:tav tm="0">
                                          <p:val>
                                            <p:strVal val="#ppt_x"/>
                                          </p:val>
                                        </p:tav>
                                        <p:tav tm="100000">
                                          <p:val>
                                            <p:strVal val="#ppt_x"/>
                                          </p:val>
                                        </p:tav>
                                      </p:tavLst>
                                    </p:anim>
                                    <p:anim calcmode="lin" valueType="num">
                                      <p:cBhvr>
                                        <p:cTn id="42"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1000"/>
                                        <p:tgtEl>
                                          <p:spTgt spid="19"/>
                                        </p:tgtEl>
                                      </p:cBhvr>
                                    </p:animEffect>
                                    <p:anim calcmode="lin" valueType="num">
                                      <p:cBhvr>
                                        <p:cTn id="65" dur="1000" fill="hold"/>
                                        <p:tgtEl>
                                          <p:spTgt spid="19"/>
                                        </p:tgtEl>
                                        <p:attrNameLst>
                                          <p:attrName>ppt_x</p:attrName>
                                        </p:attrNameLst>
                                      </p:cBhvr>
                                      <p:tavLst>
                                        <p:tav tm="0">
                                          <p:val>
                                            <p:strVal val="#ppt_x"/>
                                          </p:val>
                                        </p:tav>
                                        <p:tav tm="100000">
                                          <p:val>
                                            <p:strVal val="#ppt_x"/>
                                          </p:val>
                                        </p:tav>
                                      </p:tavLst>
                                    </p:anim>
                                    <p:anim calcmode="lin" valueType="num">
                                      <p:cBhvr>
                                        <p:cTn id="66" dur="1000" fill="hold"/>
                                        <p:tgtEl>
                                          <p:spTgt spid="19"/>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1000"/>
                                        <p:tgtEl>
                                          <p:spTgt spid="12"/>
                                        </p:tgtEl>
                                      </p:cBhvr>
                                    </p:animEffect>
                                    <p:anim calcmode="lin" valueType="num">
                                      <p:cBhvr>
                                        <p:cTn id="70" dur="1000" fill="hold"/>
                                        <p:tgtEl>
                                          <p:spTgt spid="12"/>
                                        </p:tgtEl>
                                        <p:attrNameLst>
                                          <p:attrName>ppt_x</p:attrName>
                                        </p:attrNameLst>
                                      </p:cBhvr>
                                      <p:tavLst>
                                        <p:tav tm="0">
                                          <p:val>
                                            <p:strVal val="#ppt_x"/>
                                          </p:val>
                                        </p:tav>
                                        <p:tav tm="100000">
                                          <p:val>
                                            <p:strVal val="#ppt_x"/>
                                          </p:val>
                                        </p:tav>
                                      </p:tavLst>
                                    </p:anim>
                                    <p:anim calcmode="lin" valueType="num">
                                      <p:cBhvr>
                                        <p:cTn id="71" dur="1000" fill="hold"/>
                                        <p:tgtEl>
                                          <p:spTgt spid="12"/>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1000"/>
                                        <p:tgtEl>
                                          <p:spTgt spid="23"/>
                                        </p:tgtEl>
                                      </p:cBhvr>
                                    </p:animEffect>
                                    <p:anim calcmode="lin" valueType="num">
                                      <p:cBhvr>
                                        <p:cTn id="75" dur="1000" fill="hold"/>
                                        <p:tgtEl>
                                          <p:spTgt spid="23"/>
                                        </p:tgtEl>
                                        <p:attrNameLst>
                                          <p:attrName>ppt_x</p:attrName>
                                        </p:attrNameLst>
                                      </p:cBhvr>
                                      <p:tavLst>
                                        <p:tav tm="0">
                                          <p:val>
                                            <p:strVal val="#ppt_x"/>
                                          </p:val>
                                        </p:tav>
                                        <p:tav tm="100000">
                                          <p:val>
                                            <p:strVal val="#ppt_x"/>
                                          </p:val>
                                        </p:tav>
                                      </p:tavLst>
                                    </p:anim>
                                    <p:anim calcmode="lin" valueType="num">
                                      <p:cBhvr>
                                        <p:cTn id="7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0"/>
                                        <p:tgtEl>
                                          <p:spTgt spid="21"/>
                                        </p:tgtEl>
                                      </p:cBhvr>
                                    </p:animEffect>
                                    <p:anim calcmode="lin" valueType="num">
                                      <p:cBhvr>
                                        <p:cTn id="82" dur="1000" fill="hold"/>
                                        <p:tgtEl>
                                          <p:spTgt spid="21"/>
                                        </p:tgtEl>
                                        <p:attrNameLst>
                                          <p:attrName>ppt_x</p:attrName>
                                        </p:attrNameLst>
                                      </p:cBhvr>
                                      <p:tavLst>
                                        <p:tav tm="0">
                                          <p:val>
                                            <p:strVal val="#ppt_x"/>
                                          </p:val>
                                        </p:tav>
                                        <p:tav tm="100000">
                                          <p:val>
                                            <p:strVal val="#ppt_x"/>
                                          </p:val>
                                        </p:tav>
                                      </p:tavLst>
                                    </p:anim>
                                    <p:anim calcmode="lin" valueType="num">
                                      <p:cBhvr>
                                        <p:cTn id="83" dur="1000" fill="hold"/>
                                        <p:tgtEl>
                                          <p:spTgt spid="2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1030"/>
                                        </p:tgtEl>
                                        <p:attrNameLst>
                                          <p:attrName>style.visibility</p:attrName>
                                        </p:attrNameLst>
                                      </p:cBhvr>
                                      <p:to>
                                        <p:strVal val="visible"/>
                                      </p:to>
                                    </p:set>
                                    <p:animEffect transition="in" filter="fade">
                                      <p:cBhvr>
                                        <p:cTn id="91" dur="1000"/>
                                        <p:tgtEl>
                                          <p:spTgt spid="1030"/>
                                        </p:tgtEl>
                                      </p:cBhvr>
                                    </p:animEffect>
                                    <p:anim calcmode="lin" valueType="num">
                                      <p:cBhvr>
                                        <p:cTn id="92" dur="1000" fill="hold"/>
                                        <p:tgtEl>
                                          <p:spTgt spid="1030"/>
                                        </p:tgtEl>
                                        <p:attrNameLst>
                                          <p:attrName>ppt_x</p:attrName>
                                        </p:attrNameLst>
                                      </p:cBhvr>
                                      <p:tavLst>
                                        <p:tav tm="0">
                                          <p:val>
                                            <p:strVal val="#ppt_x"/>
                                          </p:val>
                                        </p:tav>
                                        <p:tav tm="100000">
                                          <p:val>
                                            <p:strVal val="#ppt_x"/>
                                          </p:val>
                                        </p:tav>
                                      </p:tavLst>
                                    </p:anim>
                                    <p:anim calcmode="lin" valueType="num">
                                      <p:cBhvr>
                                        <p:cTn id="93" dur="1000" fill="hold"/>
                                        <p:tgtEl>
                                          <p:spTgt spid="1030"/>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032"/>
                                        </p:tgtEl>
                                        <p:attrNameLst>
                                          <p:attrName>style.visibility</p:attrName>
                                        </p:attrNameLst>
                                      </p:cBhvr>
                                      <p:to>
                                        <p:strVal val="visible"/>
                                      </p:to>
                                    </p:set>
                                    <p:animEffect transition="in" filter="fade">
                                      <p:cBhvr>
                                        <p:cTn id="96" dur="1000"/>
                                        <p:tgtEl>
                                          <p:spTgt spid="1032"/>
                                        </p:tgtEl>
                                      </p:cBhvr>
                                    </p:animEffect>
                                    <p:anim calcmode="lin" valueType="num">
                                      <p:cBhvr>
                                        <p:cTn id="97" dur="1000" fill="hold"/>
                                        <p:tgtEl>
                                          <p:spTgt spid="1032"/>
                                        </p:tgtEl>
                                        <p:attrNameLst>
                                          <p:attrName>ppt_x</p:attrName>
                                        </p:attrNameLst>
                                      </p:cBhvr>
                                      <p:tavLst>
                                        <p:tav tm="0">
                                          <p:val>
                                            <p:strVal val="#ppt_x"/>
                                          </p:val>
                                        </p:tav>
                                        <p:tav tm="100000">
                                          <p:val>
                                            <p:strVal val="#ppt_x"/>
                                          </p:val>
                                        </p:tav>
                                      </p:tavLst>
                                    </p:anim>
                                    <p:anim calcmode="lin" valueType="num">
                                      <p:cBhvr>
                                        <p:cTn id="98" dur="1000" fill="hold"/>
                                        <p:tgtEl>
                                          <p:spTgt spid="1032"/>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034"/>
                                        </p:tgtEl>
                                        <p:attrNameLst>
                                          <p:attrName>style.visibility</p:attrName>
                                        </p:attrNameLst>
                                      </p:cBhvr>
                                      <p:to>
                                        <p:strVal val="visible"/>
                                      </p:to>
                                    </p:set>
                                    <p:animEffect transition="in" filter="fade">
                                      <p:cBhvr>
                                        <p:cTn id="101" dur="1000"/>
                                        <p:tgtEl>
                                          <p:spTgt spid="1034"/>
                                        </p:tgtEl>
                                      </p:cBhvr>
                                    </p:animEffect>
                                    <p:anim calcmode="lin" valueType="num">
                                      <p:cBhvr>
                                        <p:cTn id="102" dur="1000" fill="hold"/>
                                        <p:tgtEl>
                                          <p:spTgt spid="1034"/>
                                        </p:tgtEl>
                                        <p:attrNameLst>
                                          <p:attrName>ppt_x</p:attrName>
                                        </p:attrNameLst>
                                      </p:cBhvr>
                                      <p:tavLst>
                                        <p:tav tm="0">
                                          <p:val>
                                            <p:strVal val="#ppt_x"/>
                                          </p:val>
                                        </p:tav>
                                        <p:tav tm="100000">
                                          <p:val>
                                            <p:strVal val="#ppt_x"/>
                                          </p:val>
                                        </p:tav>
                                      </p:tavLst>
                                    </p:anim>
                                    <p:anim calcmode="lin" valueType="num">
                                      <p:cBhvr>
                                        <p:cTn id="103" dur="1000" fill="hold"/>
                                        <p:tgtEl>
                                          <p:spTgt spid="1034"/>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050"/>
                                        </p:tgtEl>
                                        <p:attrNameLst>
                                          <p:attrName>style.visibility</p:attrName>
                                        </p:attrNameLst>
                                      </p:cBhvr>
                                      <p:to>
                                        <p:strVal val="visible"/>
                                      </p:to>
                                    </p:set>
                                    <p:animEffect transition="in" filter="fade">
                                      <p:cBhvr>
                                        <p:cTn id="106" dur="1000"/>
                                        <p:tgtEl>
                                          <p:spTgt spid="2050"/>
                                        </p:tgtEl>
                                      </p:cBhvr>
                                    </p:animEffect>
                                    <p:anim calcmode="lin" valueType="num">
                                      <p:cBhvr>
                                        <p:cTn id="107" dur="1000" fill="hold"/>
                                        <p:tgtEl>
                                          <p:spTgt spid="2050"/>
                                        </p:tgtEl>
                                        <p:attrNameLst>
                                          <p:attrName>ppt_x</p:attrName>
                                        </p:attrNameLst>
                                      </p:cBhvr>
                                      <p:tavLst>
                                        <p:tav tm="0">
                                          <p:val>
                                            <p:strVal val="#ppt_x"/>
                                          </p:val>
                                        </p:tav>
                                        <p:tav tm="100000">
                                          <p:val>
                                            <p:strVal val="#ppt_x"/>
                                          </p:val>
                                        </p:tav>
                                      </p:tavLst>
                                    </p:anim>
                                    <p:anim calcmode="lin" valueType="num">
                                      <p:cBhvr>
                                        <p:cTn id="108"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3" grpId="0" animBg="1"/>
      <p:bldP spid="13" grpId="0" animBg="1"/>
      <p:bldP spid="14" grpId="0" animBg="1"/>
      <p:bldP spid="15" grpId="0" animBg="1"/>
      <p:bldP spid="19" grpId="0" animBg="1"/>
      <p:bldP spid="20" grpId="0" animBg="1"/>
      <p:bldP spid="21"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B29EF6C3-248A-B8B8-29FD-C492075C6027}"/>
            </a:ext>
          </a:extLst>
        </p:cNvPr>
        <p:cNvGrpSpPr/>
        <p:nvPr/>
      </p:nvGrpSpPr>
      <p:grpSpPr>
        <a:xfrm>
          <a:off x="0" y="0"/>
          <a:ext cx="0" cy="0"/>
          <a:chOff x="0" y="0"/>
          <a:chExt cx="0" cy="0"/>
        </a:xfrm>
      </p:grpSpPr>
      <p:sp>
        <p:nvSpPr>
          <p:cNvPr id="14" name="Titre 13">
            <a:extLst>
              <a:ext uri="{FF2B5EF4-FFF2-40B4-BE49-F238E27FC236}">
                <a16:creationId xmlns:a16="http://schemas.microsoft.com/office/drawing/2014/main" id="{491F18E7-13D1-8059-ABDF-D13829D978A7}"/>
              </a:ext>
            </a:extLst>
          </p:cNvPr>
          <p:cNvSpPr>
            <a:spLocks noGrp="1"/>
          </p:cNvSpPr>
          <p:nvPr>
            <p:ph type="title"/>
          </p:nvPr>
        </p:nvSpPr>
        <p:spPr/>
        <p:txBody>
          <a:bodyPr/>
          <a:lstStyle/>
          <a:p>
            <a:r>
              <a:rPr lang="en-US"/>
              <a:t>Plan</a:t>
            </a:r>
          </a:p>
        </p:txBody>
      </p:sp>
      <p:sp>
        <p:nvSpPr>
          <p:cNvPr id="5" name="Espace réservé du texte 4">
            <a:extLst>
              <a:ext uri="{FF2B5EF4-FFF2-40B4-BE49-F238E27FC236}">
                <a16:creationId xmlns:a16="http://schemas.microsoft.com/office/drawing/2014/main" id="{2F51B5FE-F318-687F-199E-76C38CBD07DF}"/>
              </a:ext>
              <a:ext uri="{C183D7F6-B498-43B3-948B-1728B52AA6E4}">
                <adec:decorative xmlns:adec="http://schemas.microsoft.com/office/drawing/2017/decorative" val="0"/>
              </a:ext>
            </a:extLst>
          </p:cNvPr>
          <p:cNvSpPr>
            <a:spLocks noGrp="1"/>
          </p:cNvSpPr>
          <p:nvPr>
            <p:ph type="body" sz="quarter" idx="27"/>
          </p:nvPr>
        </p:nvSpPr>
        <p:spPr/>
        <p:txBody>
          <a:bodyPr/>
          <a:lstStyle/>
          <a:p>
            <a:r>
              <a:rPr lang="en-US"/>
              <a:t>01</a:t>
            </a:r>
          </a:p>
        </p:txBody>
      </p:sp>
      <p:cxnSp>
        <p:nvCxnSpPr>
          <p:cNvPr id="15" name="Straight Connector 27">
            <a:extLst>
              <a:ext uri="{FF2B5EF4-FFF2-40B4-BE49-F238E27FC236}">
                <a16:creationId xmlns:a16="http://schemas.microsoft.com/office/drawing/2014/main" id="{15F39039-13FB-3903-9444-02A0ABE1EB14}"/>
              </a:ext>
              <a:ext uri="{C183D7F6-B498-43B3-948B-1728B52AA6E4}">
                <adec:decorative xmlns:adec="http://schemas.microsoft.com/office/drawing/2017/decorative" val="1"/>
              </a:ext>
            </a:extLst>
          </p:cNvPr>
          <p:cNvCxnSpPr/>
          <p:nvPr>
            <p:custDataLst>
              <p:tags r:id="rId1"/>
            </p:custDataLst>
          </p:nvPr>
        </p:nvCxnSpPr>
        <p:spPr>
          <a:xfrm>
            <a:off x="1070834" y="1630957"/>
            <a:ext cx="7762016" cy="0"/>
          </a:xfrm>
          <a:prstGeom prst="line">
            <a:avLst/>
          </a:prstGeom>
          <a:noFill/>
          <a:ln w="12700" cap="flat" cmpd="sng" algn="ctr">
            <a:solidFill>
              <a:schemeClr val="accent2"/>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 name="Straight Connector 28">
            <a:extLst>
              <a:ext uri="{FF2B5EF4-FFF2-40B4-BE49-F238E27FC236}">
                <a16:creationId xmlns:a16="http://schemas.microsoft.com/office/drawing/2014/main" id="{98ED8DE8-0055-E1BD-F0E6-5C99CB8DCDF2}"/>
              </a:ext>
              <a:ext uri="{C183D7F6-B498-43B3-948B-1728B52AA6E4}">
                <adec:decorative xmlns:adec="http://schemas.microsoft.com/office/drawing/2017/decorative" val="1"/>
              </a:ext>
            </a:extLst>
          </p:cNvPr>
          <p:cNvCxnSpPr/>
          <p:nvPr>
            <p:custDataLst>
              <p:tags r:id="rId2"/>
            </p:custDataLst>
          </p:nvPr>
        </p:nvCxnSpPr>
        <p:spPr>
          <a:xfrm>
            <a:off x="1070834" y="2038389"/>
            <a:ext cx="7762016" cy="0"/>
          </a:xfrm>
          <a:prstGeom prst="line">
            <a:avLst/>
          </a:prstGeom>
          <a:noFill/>
          <a:ln w="12700" cap="flat" cmpd="sng" algn="ctr">
            <a:solidFill>
              <a:schemeClr val="accent2"/>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 name="Espace réservé du texte 1">
            <a:extLst>
              <a:ext uri="{FF2B5EF4-FFF2-40B4-BE49-F238E27FC236}">
                <a16:creationId xmlns:a16="http://schemas.microsoft.com/office/drawing/2014/main" id="{87777875-84B2-659B-63B5-A166766EBAF7}"/>
              </a:ext>
            </a:extLst>
          </p:cNvPr>
          <p:cNvSpPr>
            <a:spLocks noGrp="1"/>
          </p:cNvSpPr>
          <p:nvPr>
            <p:ph type="body" sz="quarter" idx="24"/>
          </p:nvPr>
        </p:nvSpPr>
        <p:spPr/>
        <p:txBody>
          <a:bodyPr/>
          <a:lstStyle/>
          <a:p>
            <a:r>
              <a:rPr lang="en-US"/>
              <a:t>LLM &amp; IA </a:t>
            </a:r>
            <a:r>
              <a:rPr lang="en-US" err="1"/>
              <a:t>générative</a:t>
            </a:r>
            <a:endParaRPr lang="en-US"/>
          </a:p>
        </p:txBody>
      </p:sp>
      <p:sp>
        <p:nvSpPr>
          <p:cNvPr id="6" name="Espace réservé du texte 5">
            <a:extLst>
              <a:ext uri="{FF2B5EF4-FFF2-40B4-BE49-F238E27FC236}">
                <a16:creationId xmlns:a16="http://schemas.microsoft.com/office/drawing/2014/main" id="{4E755DF6-F196-5DB3-9C0E-87528489FF01}"/>
              </a:ext>
            </a:extLst>
          </p:cNvPr>
          <p:cNvSpPr>
            <a:spLocks noGrp="1"/>
          </p:cNvSpPr>
          <p:nvPr>
            <p:ph type="body" sz="quarter" idx="28"/>
          </p:nvPr>
        </p:nvSpPr>
        <p:spPr/>
        <p:txBody>
          <a:bodyPr/>
          <a:lstStyle/>
          <a:p>
            <a:r>
              <a:rPr lang="en-US"/>
              <a:t>02</a:t>
            </a:r>
          </a:p>
        </p:txBody>
      </p:sp>
      <p:sp>
        <p:nvSpPr>
          <p:cNvPr id="3" name="Espace réservé du texte 2">
            <a:extLst>
              <a:ext uri="{FF2B5EF4-FFF2-40B4-BE49-F238E27FC236}">
                <a16:creationId xmlns:a16="http://schemas.microsoft.com/office/drawing/2014/main" id="{7867DAC1-46BB-39A8-A626-C5745C677F3B}"/>
              </a:ext>
            </a:extLst>
          </p:cNvPr>
          <p:cNvSpPr>
            <a:spLocks noGrp="1"/>
          </p:cNvSpPr>
          <p:nvPr>
            <p:ph type="body" sz="quarter" idx="25"/>
          </p:nvPr>
        </p:nvSpPr>
        <p:spPr>
          <a:xfrm>
            <a:off x="1794570" y="2221388"/>
            <a:ext cx="7469782" cy="369332"/>
          </a:xfrm>
        </p:spPr>
        <p:txBody>
          <a:bodyPr>
            <a:normAutofit/>
          </a:bodyPr>
          <a:lstStyle/>
          <a:p>
            <a:r>
              <a:rPr lang="en-US" dirty="0"/>
              <a:t>Installer son LLM </a:t>
            </a:r>
            <a:r>
              <a:rPr lang="en-US" dirty="0" err="1"/>
              <a:t>en</a:t>
            </a:r>
            <a:r>
              <a:rPr lang="en-US" dirty="0"/>
              <a:t> local: Oui </a:t>
            </a:r>
            <a:r>
              <a:rPr lang="en-US" dirty="0" err="1"/>
              <a:t>c’est</a:t>
            </a:r>
            <a:r>
              <a:rPr lang="en-US" dirty="0"/>
              <a:t> possible !</a:t>
            </a:r>
          </a:p>
        </p:txBody>
      </p:sp>
      <p:sp>
        <p:nvSpPr>
          <p:cNvPr id="7" name="Espace réservé du texte 6">
            <a:extLst>
              <a:ext uri="{FF2B5EF4-FFF2-40B4-BE49-F238E27FC236}">
                <a16:creationId xmlns:a16="http://schemas.microsoft.com/office/drawing/2014/main" id="{2A796CD6-DF44-369E-620F-FC44674FB106}"/>
              </a:ext>
            </a:extLst>
          </p:cNvPr>
          <p:cNvSpPr>
            <a:spLocks noGrp="1"/>
          </p:cNvSpPr>
          <p:nvPr>
            <p:ph type="body" sz="quarter" idx="29"/>
          </p:nvPr>
        </p:nvSpPr>
        <p:spPr/>
        <p:txBody>
          <a:bodyPr/>
          <a:lstStyle/>
          <a:p>
            <a:r>
              <a:rPr lang="en-US"/>
              <a:t>03</a:t>
            </a:r>
          </a:p>
        </p:txBody>
      </p:sp>
      <p:sp>
        <p:nvSpPr>
          <p:cNvPr id="4" name="Espace réservé du texte 3">
            <a:extLst>
              <a:ext uri="{FF2B5EF4-FFF2-40B4-BE49-F238E27FC236}">
                <a16:creationId xmlns:a16="http://schemas.microsoft.com/office/drawing/2014/main" id="{CD1E80ED-8737-28E1-3D5D-F868F69C14EE}"/>
              </a:ext>
            </a:extLst>
          </p:cNvPr>
          <p:cNvSpPr>
            <a:spLocks noGrp="1"/>
          </p:cNvSpPr>
          <p:nvPr>
            <p:ph type="body" sz="quarter" idx="26"/>
          </p:nvPr>
        </p:nvSpPr>
        <p:spPr/>
        <p:txBody>
          <a:bodyPr/>
          <a:lstStyle/>
          <a:p>
            <a:r>
              <a:rPr lang="en-US"/>
              <a:t>Spring AI </a:t>
            </a:r>
            <a:r>
              <a:rPr lang="en-US" err="1"/>
              <a:t>en</a:t>
            </a:r>
            <a:r>
              <a:rPr lang="en-US"/>
              <a:t> action</a:t>
            </a:r>
          </a:p>
        </p:txBody>
      </p:sp>
      <p:sp>
        <p:nvSpPr>
          <p:cNvPr id="11" name="Espace réservé du texte 10">
            <a:extLst>
              <a:ext uri="{FF2B5EF4-FFF2-40B4-BE49-F238E27FC236}">
                <a16:creationId xmlns:a16="http://schemas.microsoft.com/office/drawing/2014/main" id="{EFF389A9-DA65-38E2-C932-6CB3A52DC618}"/>
              </a:ext>
            </a:extLst>
          </p:cNvPr>
          <p:cNvSpPr>
            <a:spLocks noGrp="1"/>
          </p:cNvSpPr>
          <p:nvPr>
            <p:ph type="body" sz="quarter" idx="33"/>
          </p:nvPr>
        </p:nvSpPr>
        <p:spPr/>
        <p:txBody>
          <a:bodyPr/>
          <a:lstStyle/>
          <a:p>
            <a:r>
              <a:rPr lang="en-US"/>
              <a:t>04</a:t>
            </a:r>
          </a:p>
        </p:txBody>
      </p:sp>
      <p:sp>
        <p:nvSpPr>
          <p:cNvPr id="8" name="Espace réservé du texte 7">
            <a:extLst>
              <a:ext uri="{FF2B5EF4-FFF2-40B4-BE49-F238E27FC236}">
                <a16:creationId xmlns:a16="http://schemas.microsoft.com/office/drawing/2014/main" id="{5EBD890F-4ECC-4CAD-961D-7868FDCF96F6}"/>
              </a:ext>
            </a:extLst>
          </p:cNvPr>
          <p:cNvSpPr>
            <a:spLocks noGrp="1"/>
          </p:cNvSpPr>
          <p:nvPr>
            <p:ph type="body" sz="quarter" idx="30"/>
          </p:nvPr>
        </p:nvSpPr>
        <p:spPr>
          <a:xfrm>
            <a:off x="1794570" y="3406614"/>
            <a:ext cx="7325766" cy="369332"/>
          </a:xfrm>
        </p:spPr>
        <p:txBody>
          <a:bodyPr/>
          <a:lstStyle/>
          <a:p>
            <a:r>
              <a:rPr lang="en-US"/>
              <a:t>L’IA </a:t>
            </a:r>
            <a:r>
              <a:rPr lang="en-US" err="1"/>
              <a:t>agentique</a:t>
            </a:r>
            <a:r>
              <a:rPr lang="en-US"/>
              <a:t> : Le </a:t>
            </a:r>
            <a:r>
              <a:rPr lang="en-US" err="1"/>
              <a:t>protocole</a:t>
            </a:r>
            <a:r>
              <a:rPr lang="en-US"/>
              <a:t> MCP change la </a:t>
            </a:r>
            <a:r>
              <a:rPr lang="en-US" err="1"/>
              <a:t>donne</a:t>
            </a:r>
            <a:endParaRPr lang="en-US"/>
          </a:p>
        </p:txBody>
      </p:sp>
    </p:spTree>
    <p:extLst>
      <p:ext uri="{BB962C8B-B14F-4D97-AF65-F5344CB8AC3E}">
        <p14:creationId xmlns:p14="http://schemas.microsoft.com/office/powerpoint/2010/main" val="2781215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001A55FC-91A4-B729-32B1-7FE99C02C03B}"/>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215C501C-0E8D-C383-8F78-6DDC1802DCDA}"/>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904D8848-0F41-C411-16A6-B802EDC65EE7}"/>
              </a:ext>
            </a:extLst>
          </p:cNvPr>
          <p:cNvSpPr>
            <a:spLocks noGrp="1"/>
          </p:cNvSpPr>
          <p:nvPr>
            <p:ph type="body" sz="quarter" idx="15"/>
          </p:nvPr>
        </p:nvSpPr>
        <p:spPr>
          <a:xfrm>
            <a:off x="407988" y="1341374"/>
            <a:ext cx="11369042" cy="246221"/>
          </a:xfrm>
        </p:spPr>
        <p:txBody>
          <a:bodyPr/>
          <a:lstStyle/>
          <a:p>
            <a:r>
              <a:rPr lang="en-US"/>
              <a:t>Vector store et RAG avec Spring AI</a:t>
            </a:r>
          </a:p>
        </p:txBody>
      </p:sp>
      <p:sp>
        <p:nvSpPr>
          <p:cNvPr id="6" name="Espace réservé du texte 2">
            <a:extLst>
              <a:ext uri="{FF2B5EF4-FFF2-40B4-BE49-F238E27FC236}">
                <a16:creationId xmlns:a16="http://schemas.microsoft.com/office/drawing/2014/main" id="{07948823-088B-5534-E446-FC0EE5EDA275}"/>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E0B2DC37-F126-A996-57AF-D509741C13BC}"/>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3BAC6376-1FD3-C7E7-2816-C49285739B4B}"/>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3934DECA-17E2-D537-57E1-0B9ED6DE46A1}"/>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13" name="Rectangle 12">
            <a:extLst>
              <a:ext uri="{FF2B5EF4-FFF2-40B4-BE49-F238E27FC236}">
                <a16:creationId xmlns:a16="http://schemas.microsoft.com/office/drawing/2014/main" id="{A4092944-2CC7-D8CA-8DFF-ECBCC98E5078}"/>
              </a:ext>
            </a:extLst>
          </p:cNvPr>
          <p:cNvSpPr/>
          <p:nvPr/>
        </p:nvSpPr>
        <p:spPr>
          <a:xfrm>
            <a:off x="707890" y="5101651"/>
            <a:ext cx="1733730" cy="936496"/>
          </a:xfrm>
          <a:prstGeom prst="rect">
            <a:avLst/>
          </a:prstGeom>
          <a:solidFill>
            <a:schemeClr val="accent6">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a:solidFill>
                  <a:schemeClr val="tx1"/>
                </a:solidFill>
              </a:rPr>
              <a:t>Vectorisation</a:t>
            </a:r>
          </a:p>
        </p:txBody>
      </p:sp>
      <p:sp>
        <p:nvSpPr>
          <p:cNvPr id="14" name="Cylindre 13">
            <a:extLst>
              <a:ext uri="{FF2B5EF4-FFF2-40B4-BE49-F238E27FC236}">
                <a16:creationId xmlns:a16="http://schemas.microsoft.com/office/drawing/2014/main" id="{8F8D3990-E98D-EBDB-0000-E4B772F2CBCC}"/>
              </a:ext>
            </a:extLst>
          </p:cNvPr>
          <p:cNvSpPr/>
          <p:nvPr/>
        </p:nvSpPr>
        <p:spPr>
          <a:xfrm>
            <a:off x="2959631" y="2864431"/>
            <a:ext cx="1406013" cy="1339324"/>
          </a:xfrm>
          <a:prstGeom prst="can">
            <a:avLst/>
          </a:prstGeom>
          <a:solidFill>
            <a:schemeClr val="accent6"/>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a:solidFill>
                  <a:schemeClr val="bg1"/>
                </a:solidFill>
              </a:rPr>
              <a:t>LLM « </a:t>
            </a:r>
            <a:r>
              <a:rPr lang="fr-FR" sz="1400" err="1">
                <a:solidFill>
                  <a:schemeClr val="bg1"/>
                </a:solidFill>
              </a:rPr>
              <a:t>embedding</a:t>
            </a:r>
            <a:r>
              <a:rPr lang="fr-FR" sz="1400">
                <a:solidFill>
                  <a:schemeClr val="bg1"/>
                </a:solidFill>
              </a:rPr>
              <a:t> »</a:t>
            </a:r>
          </a:p>
        </p:txBody>
      </p:sp>
      <p:sp>
        <p:nvSpPr>
          <p:cNvPr id="19" name="Pfeil nach rechts 4">
            <a:extLst>
              <a:ext uri="{FF2B5EF4-FFF2-40B4-BE49-F238E27FC236}">
                <a16:creationId xmlns:a16="http://schemas.microsoft.com/office/drawing/2014/main" id="{90028C8B-376F-8533-C8DB-885855F503B8}"/>
              </a:ext>
              <a:ext uri="{C183D7F6-B498-43B3-948B-1728B52AA6E4}">
                <adec:decorative xmlns:adec="http://schemas.microsoft.com/office/drawing/2017/decorative" val="1"/>
              </a:ext>
            </a:extLst>
          </p:cNvPr>
          <p:cNvSpPr/>
          <p:nvPr/>
        </p:nvSpPr>
        <p:spPr bwMode="gray">
          <a:xfrm rot="16200000">
            <a:off x="6491669" y="3623094"/>
            <a:ext cx="1825297"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20" name="Cylindre 19">
            <a:extLst>
              <a:ext uri="{FF2B5EF4-FFF2-40B4-BE49-F238E27FC236}">
                <a16:creationId xmlns:a16="http://schemas.microsoft.com/office/drawing/2014/main" id="{AB12ED54-48A2-2DF3-94A8-065300102E83}"/>
              </a:ext>
            </a:extLst>
          </p:cNvPr>
          <p:cNvSpPr/>
          <p:nvPr/>
        </p:nvSpPr>
        <p:spPr>
          <a:xfrm>
            <a:off x="6374466" y="4846964"/>
            <a:ext cx="2059701" cy="1339324"/>
          </a:xfrm>
          <a:prstGeom prst="can">
            <a:avLst/>
          </a:prstGeom>
          <a:solidFill>
            <a:schemeClr val="accent6">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a:solidFill>
                  <a:schemeClr val="tx1"/>
                </a:solidFill>
              </a:rPr>
              <a:t>BDD </a:t>
            </a:r>
          </a:p>
          <a:p>
            <a:pPr algn="ctr"/>
            <a:r>
              <a:rPr lang="fr-FR" sz="1400">
                <a:solidFill>
                  <a:schemeClr val="tx1"/>
                </a:solidFill>
              </a:rPr>
              <a:t>« </a:t>
            </a:r>
            <a:r>
              <a:rPr lang="fr-FR" sz="1400" err="1">
                <a:solidFill>
                  <a:schemeClr val="tx1"/>
                </a:solidFill>
              </a:rPr>
              <a:t>Vector</a:t>
            </a:r>
            <a:r>
              <a:rPr lang="fr-FR" sz="1400">
                <a:solidFill>
                  <a:schemeClr val="tx1"/>
                </a:solidFill>
              </a:rPr>
              <a:t> store »</a:t>
            </a:r>
          </a:p>
        </p:txBody>
      </p:sp>
      <p:sp>
        <p:nvSpPr>
          <p:cNvPr id="21" name="Pfeil nach rechts 4">
            <a:extLst>
              <a:ext uri="{FF2B5EF4-FFF2-40B4-BE49-F238E27FC236}">
                <a16:creationId xmlns:a16="http://schemas.microsoft.com/office/drawing/2014/main" id="{FA5C2E48-A4B1-5AD0-457C-7A57D8905532}"/>
              </a:ext>
              <a:ext uri="{C183D7F6-B498-43B3-948B-1728B52AA6E4}">
                <adec:decorative xmlns:adec="http://schemas.microsoft.com/office/drawing/2017/decorative" val="1"/>
              </a:ext>
            </a:extLst>
          </p:cNvPr>
          <p:cNvSpPr/>
          <p:nvPr/>
        </p:nvSpPr>
        <p:spPr bwMode="gray">
          <a:xfrm>
            <a:off x="2598142" y="5348691"/>
            <a:ext cx="3662615" cy="438511"/>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pic>
        <p:nvPicPr>
          <p:cNvPr id="23" name="Picture 2" descr="IA : Une web interface à Ollama avec Ollama LLM UI (Projet en dev) - Wiki -  Wiki">
            <a:extLst>
              <a:ext uri="{FF2B5EF4-FFF2-40B4-BE49-F238E27FC236}">
                <a16:creationId xmlns:a16="http://schemas.microsoft.com/office/drawing/2014/main" id="{D2F8B00F-1DBC-BACA-05B8-543ABB6D6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371" y="2680037"/>
            <a:ext cx="1693255" cy="5841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4" name="Cylindre 23">
            <a:extLst>
              <a:ext uri="{FF2B5EF4-FFF2-40B4-BE49-F238E27FC236}">
                <a16:creationId xmlns:a16="http://schemas.microsoft.com/office/drawing/2014/main" id="{2F8F3E4A-407B-E7A9-CD27-1C0204C1E67A}"/>
              </a:ext>
            </a:extLst>
          </p:cNvPr>
          <p:cNvSpPr/>
          <p:nvPr/>
        </p:nvSpPr>
        <p:spPr>
          <a:xfrm>
            <a:off x="6670303" y="1402134"/>
            <a:ext cx="1406013" cy="1339324"/>
          </a:xfrm>
          <a:prstGeom prst="can">
            <a:avLst/>
          </a:prstGeom>
          <a:solidFill>
            <a:schemeClr val="accent6"/>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a:solidFill>
                  <a:schemeClr val="bg1"/>
                </a:solidFill>
              </a:rPr>
              <a:t>LLM « généraliste »</a:t>
            </a:r>
          </a:p>
        </p:txBody>
      </p:sp>
      <p:sp>
        <p:nvSpPr>
          <p:cNvPr id="25" name="Rectangle : carré corné 24">
            <a:extLst>
              <a:ext uri="{FF2B5EF4-FFF2-40B4-BE49-F238E27FC236}">
                <a16:creationId xmlns:a16="http://schemas.microsoft.com/office/drawing/2014/main" id="{DF9C424B-943F-0B88-A03B-8473348B4D4C}"/>
              </a:ext>
            </a:extLst>
          </p:cNvPr>
          <p:cNvSpPr/>
          <p:nvPr/>
        </p:nvSpPr>
        <p:spPr>
          <a:xfrm>
            <a:off x="695640" y="1819075"/>
            <a:ext cx="1779671" cy="2055554"/>
          </a:xfrm>
          <a:prstGeom prst="foldedCorner">
            <a:avLst/>
          </a:prstGeom>
          <a:solidFill>
            <a:srgbClr val="FFDA8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b="1">
                <a:solidFill>
                  <a:schemeClr val="tx1"/>
                </a:solidFill>
              </a:rPr>
              <a:t>QUESTION</a:t>
            </a:r>
            <a:r>
              <a:rPr lang="fr-FR" sz="1400">
                <a:solidFill>
                  <a:schemeClr val="tx1"/>
                </a:solidFill>
              </a:rPr>
              <a:t>:</a:t>
            </a:r>
            <a:br>
              <a:rPr lang="fr-FR" sz="1400">
                <a:solidFill>
                  <a:schemeClr val="tx1"/>
                </a:solidFill>
              </a:rPr>
            </a:br>
            <a:r>
              <a:rPr lang="fr-FR" sz="1400">
                <a:solidFill>
                  <a:schemeClr val="tx1"/>
                </a:solidFill>
              </a:rPr>
              <a:t>Quel est le montant total pour le contrat XXXX ?</a:t>
            </a:r>
          </a:p>
        </p:txBody>
      </p:sp>
      <p:sp>
        <p:nvSpPr>
          <p:cNvPr id="26" name="Pfeil nach rechts 4">
            <a:extLst>
              <a:ext uri="{FF2B5EF4-FFF2-40B4-BE49-F238E27FC236}">
                <a16:creationId xmlns:a16="http://schemas.microsoft.com/office/drawing/2014/main" id="{5E4239C7-16D4-6203-393B-7F2BC8758B5C}"/>
              </a:ext>
              <a:ext uri="{C183D7F6-B498-43B3-948B-1728B52AA6E4}">
                <adec:decorative xmlns:adec="http://schemas.microsoft.com/office/drawing/2017/decorative" val="1"/>
              </a:ext>
            </a:extLst>
          </p:cNvPr>
          <p:cNvSpPr/>
          <p:nvPr/>
        </p:nvSpPr>
        <p:spPr bwMode="gray">
          <a:xfrm rot="5400000">
            <a:off x="939710" y="4286532"/>
            <a:ext cx="1042126" cy="453055"/>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27" name="Pfeil nach rechts 4">
            <a:extLst>
              <a:ext uri="{FF2B5EF4-FFF2-40B4-BE49-F238E27FC236}">
                <a16:creationId xmlns:a16="http://schemas.microsoft.com/office/drawing/2014/main" id="{D241EE4A-69C0-2605-3C00-C7966E58A9A6}"/>
              </a:ext>
              <a:ext uri="{C183D7F6-B498-43B3-948B-1728B52AA6E4}">
                <adec:decorative xmlns:adec="http://schemas.microsoft.com/office/drawing/2017/decorative" val="1"/>
              </a:ext>
            </a:extLst>
          </p:cNvPr>
          <p:cNvSpPr/>
          <p:nvPr/>
        </p:nvSpPr>
        <p:spPr bwMode="gray">
          <a:xfrm rot="8170504">
            <a:off x="2406616" y="4514742"/>
            <a:ext cx="923754"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28" name="ZoneTexte 27">
            <a:extLst>
              <a:ext uri="{FF2B5EF4-FFF2-40B4-BE49-F238E27FC236}">
                <a16:creationId xmlns:a16="http://schemas.microsoft.com/office/drawing/2014/main" id="{9ECD472F-D0A3-30B0-1AA5-8C9CD0F77AED}"/>
              </a:ext>
            </a:extLst>
          </p:cNvPr>
          <p:cNvSpPr txBox="1"/>
          <p:nvPr/>
        </p:nvSpPr>
        <p:spPr>
          <a:xfrm>
            <a:off x="3251200" y="5031523"/>
            <a:ext cx="4248472" cy="340735"/>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Requêtes de similitude</a:t>
            </a:r>
          </a:p>
        </p:txBody>
      </p:sp>
      <p:sp>
        <p:nvSpPr>
          <p:cNvPr id="29" name="Pfeil nach rechts 4">
            <a:extLst>
              <a:ext uri="{FF2B5EF4-FFF2-40B4-BE49-F238E27FC236}">
                <a16:creationId xmlns:a16="http://schemas.microsoft.com/office/drawing/2014/main" id="{FA1C28F8-3D59-7E18-B49A-DE78048917BF}"/>
              </a:ext>
              <a:ext uri="{C183D7F6-B498-43B3-948B-1728B52AA6E4}">
                <adec:decorative xmlns:adec="http://schemas.microsoft.com/office/drawing/2017/decorative" val="1"/>
              </a:ext>
            </a:extLst>
          </p:cNvPr>
          <p:cNvSpPr/>
          <p:nvPr/>
        </p:nvSpPr>
        <p:spPr bwMode="gray">
          <a:xfrm>
            <a:off x="2598142" y="1986624"/>
            <a:ext cx="3921189"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31" name="Rectangle : carré corné 30">
            <a:extLst>
              <a:ext uri="{FF2B5EF4-FFF2-40B4-BE49-F238E27FC236}">
                <a16:creationId xmlns:a16="http://schemas.microsoft.com/office/drawing/2014/main" id="{4AF3239A-1E18-A7A1-9884-4F364171AB69}"/>
              </a:ext>
            </a:extLst>
          </p:cNvPr>
          <p:cNvSpPr/>
          <p:nvPr/>
        </p:nvSpPr>
        <p:spPr>
          <a:xfrm>
            <a:off x="7826356" y="3208222"/>
            <a:ext cx="1406013" cy="1220857"/>
          </a:xfrm>
          <a:prstGeom prst="foldedCorner">
            <a:avLst/>
          </a:prstGeom>
          <a:solidFill>
            <a:srgbClr val="FFDA8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b="1">
                <a:solidFill>
                  <a:schemeClr val="tx1"/>
                </a:solidFill>
              </a:rPr>
              <a:t>RESULTAT</a:t>
            </a:r>
            <a:r>
              <a:rPr lang="fr-FR" sz="1400">
                <a:solidFill>
                  <a:schemeClr val="tx1"/>
                </a:solidFill>
              </a:rPr>
              <a:t>:</a:t>
            </a:r>
            <a:br>
              <a:rPr lang="fr-FR" sz="1400">
                <a:solidFill>
                  <a:schemeClr val="tx1"/>
                </a:solidFill>
              </a:rPr>
            </a:br>
            <a:r>
              <a:rPr lang="fr-FR" sz="1400">
                <a:solidFill>
                  <a:schemeClr val="tx1"/>
                </a:solidFill>
              </a:rPr>
              <a:t>Page 1 et 4 du document contrat XXXX</a:t>
            </a:r>
          </a:p>
        </p:txBody>
      </p:sp>
      <p:sp>
        <p:nvSpPr>
          <p:cNvPr id="32" name="Pfeil nach rechts 4">
            <a:extLst>
              <a:ext uri="{FF2B5EF4-FFF2-40B4-BE49-F238E27FC236}">
                <a16:creationId xmlns:a16="http://schemas.microsoft.com/office/drawing/2014/main" id="{59566BFF-809B-E5AC-E2CF-F802862CDCDC}"/>
              </a:ext>
              <a:ext uri="{C183D7F6-B498-43B3-948B-1728B52AA6E4}">
                <adec:decorative xmlns:adec="http://schemas.microsoft.com/office/drawing/2017/decorative" val="1"/>
              </a:ext>
            </a:extLst>
          </p:cNvPr>
          <p:cNvSpPr/>
          <p:nvPr/>
        </p:nvSpPr>
        <p:spPr bwMode="gray">
          <a:xfrm>
            <a:off x="8227288" y="1973037"/>
            <a:ext cx="1825297"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pic>
        <p:nvPicPr>
          <p:cNvPr id="1038" name="Picture 14" descr="Images de Happy emoticon – Téléchargement gratuit sur Freepik">
            <a:extLst>
              <a:ext uri="{FF2B5EF4-FFF2-40B4-BE49-F238E27FC236}">
                <a16:creationId xmlns:a16="http://schemas.microsoft.com/office/drawing/2014/main" id="{E4BB8C74-7747-D598-532C-AAA3E749E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557" y="1434754"/>
            <a:ext cx="1279414" cy="12794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4" name="ZoneTexte 33">
            <a:extLst>
              <a:ext uri="{FF2B5EF4-FFF2-40B4-BE49-F238E27FC236}">
                <a16:creationId xmlns:a16="http://schemas.microsoft.com/office/drawing/2014/main" id="{964298C1-23A6-D661-0C93-637CEF47844C}"/>
              </a:ext>
            </a:extLst>
          </p:cNvPr>
          <p:cNvSpPr txBox="1"/>
          <p:nvPr/>
        </p:nvSpPr>
        <p:spPr>
          <a:xfrm>
            <a:off x="8564038" y="1548416"/>
            <a:ext cx="4248472" cy="340735"/>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Résultat</a:t>
            </a:r>
          </a:p>
        </p:txBody>
      </p:sp>
      <p:pic>
        <p:nvPicPr>
          <p:cNvPr id="35" name="Picture 8" descr="Qu'est-ce que Mistral AI ?">
            <a:extLst>
              <a:ext uri="{FF2B5EF4-FFF2-40B4-BE49-F238E27FC236}">
                <a16:creationId xmlns:a16="http://schemas.microsoft.com/office/drawing/2014/main" id="{0CE78C84-E8F7-99C3-E53D-D4B0AD0939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31" t="22497" r="19668" b="26886"/>
          <a:stretch>
            <a:fillRect/>
          </a:stretch>
        </p:blipFill>
        <p:spPr bwMode="auto">
          <a:xfrm>
            <a:off x="4527095" y="3415629"/>
            <a:ext cx="1300936" cy="557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6" name="Picture 8" descr="Qu'est-ce que Mistral AI ?">
            <a:extLst>
              <a:ext uri="{FF2B5EF4-FFF2-40B4-BE49-F238E27FC236}">
                <a16:creationId xmlns:a16="http://schemas.microsoft.com/office/drawing/2014/main" id="{E68D26AC-1BA8-D3A8-DE83-0803D7CB7F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31" t="22497" r="19668" b="26886"/>
          <a:stretch>
            <a:fillRect/>
          </a:stretch>
        </p:blipFill>
        <p:spPr bwMode="auto">
          <a:xfrm>
            <a:off x="6722841" y="673953"/>
            <a:ext cx="1300936" cy="557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28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0"/>
                                        <p:tgtEl>
                                          <p:spTgt spid="35"/>
                                        </p:tgtEl>
                                      </p:cBhvr>
                                    </p:animEffect>
                                    <p:anim calcmode="lin" valueType="num">
                                      <p:cBhvr>
                                        <p:cTn id="30" dur="1000" fill="hold"/>
                                        <p:tgtEl>
                                          <p:spTgt spid="35"/>
                                        </p:tgtEl>
                                        <p:attrNameLst>
                                          <p:attrName>ppt_x</p:attrName>
                                        </p:attrNameLst>
                                      </p:cBhvr>
                                      <p:tavLst>
                                        <p:tav tm="0">
                                          <p:val>
                                            <p:strVal val="#ppt_x"/>
                                          </p:val>
                                        </p:tav>
                                        <p:tav tm="100000">
                                          <p:val>
                                            <p:strVal val="#ppt_x"/>
                                          </p:val>
                                        </p:tav>
                                      </p:tavLst>
                                    </p:anim>
                                    <p:anim calcmode="lin" valueType="num">
                                      <p:cBhvr>
                                        <p:cTn id="31" dur="1000" fill="hold"/>
                                        <p:tgtEl>
                                          <p:spTgt spid="3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anim calcmode="lin" valueType="num">
                                      <p:cBhvr>
                                        <p:cTn id="66" dur="1000" fill="hold"/>
                                        <p:tgtEl>
                                          <p:spTgt spid="19"/>
                                        </p:tgtEl>
                                        <p:attrNameLst>
                                          <p:attrName>ppt_x</p:attrName>
                                        </p:attrNameLst>
                                      </p:cBhvr>
                                      <p:tavLst>
                                        <p:tav tm="0">
                                          <p:val>
                                            <p:strVal val="#ppt_x"/>
                                          </p:val>
                                        </p:tav>
                                        <p:tav tm="100000">
                                          <p:val>
                                            <p:strVal val="#ppt_x"/>
                                          </p:val>
                                        </p:tav>
                                      </p:tavLst>
                                    </p:anim>
                                    <p:anim calcmode="lin" valueType="num">
                                      <p:cBhvr>
                                        <p:cTn id="67" dur="1000" fill="hold"/>
                                        <p:tgtEl>
                                          <p:spTgt spid="19"/>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anim calcmode="lin" valueType="num">
                                      <p:cBhvr>
                                        <p:cTn id="71" dur="1000" fill="hold"/>
                                        <p:tgtEl>
                                          <p:spTgt spid="24"/>
                                        </p:tgtEl>
                                        <p:attrNameLst>
                                          <p:attrName>ppt_x</p:attrName>
                                        </p:attrNameLst>
                                      </p:cBhvr>
                                      <p:tavLst>
                                        <p:tav tm="0">
                                          <p:val>
                                            <p:strVal val="#ppt_x"/>
                                          </p:val>
                                        </p:tav>
                                        <p:tav tm="100000">
                                          <p:val>
                                            <p:strVal val="#ppt_x"/>
                                          </p:val>
                                        </p:tav>
                                      </p:tavLst>
                                    </p:anim>
                                    <p:anim calcmode="lin" valueType="num">
                                      <p:cBhvr>
                                        <p:cTn id="72" dur="1000" fill="hold"/>
                                        <p:tgtEl>
                                          <p:spTgt spid="2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1000"/>
                                        <p:tgtEl>
                                          <p:spTgt spid="29"/>
                                        </p:tgtEl>
                                      </p:cBhvr>
                                    </p:animEffect>
                                    <p:anim calcmode="lin" valueType="num">
                                      <p:cBhvr>
                                        <p:cTn id="76" dur="1000" fill="hold"/>
                                        <p:tgtEl>
                                          <p:spTgt spid="29"/>
                                        </p:tgtEl>
                                        <p:attrNameLst>
                                          <p:attrName>ppt_x</p:attrName>
                                        </p:attrNameLst>
                                      </p:cBhvr>
                                      <p:tavLst>
                                        <p:tav tm="0">
                                          <p:val>
                                            <p:strVal val="#ppt_x"/>
                                          </p:val>
                                        </p:tav>
                                        <p:tav tm="100000">
                                          <p:val>
                                            <p:strVal val="#ppt_x"/>
                                          </p:val>
                                        </p:tav>
                                      </p:tavLst>
                                    </p:anim>
                                    <p:anim calcmode="lin" valueType="num">
                                      <p:cBhvr>
                                        <p:cTn id="77" dur="1000" fill="hold"/>
                                        <p:tgtEl>
                                          <p:spTgt spid="29"/>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1000"/>
                                        <p:tgtEl>
                                          <p:spTgt spid="36"/>
                                        </p:tgtEl>
                                      </p:cBhvr>
                                    </p:animEffect>
                                    <p:anim calcmode="lin" valueType="num">
                                      <p:cBhvr>
                                        <p:cTn id="81" dur="1000" fill="hold"/>
                                        <p:tgtEl>
                                          <p:spTgt spid="36"/>
                                        </p:tgtEl>
                                        <p:attrNameLst>
                                          <p:attrName>ppt_x</p:attrName>
                                        </p:attrNameLst>
                                      </p:cBhvr>
                                      <p:tavLst>
                                        <p:tav tm="0">
                                          <p:val>
                                            <p:strVal val="#ppt_x"/>
                                          </p:val>
                                        </p:tav>
                                        <p:tav tm="100000">
                                          <p:val>
                                            <p:strVal val="#ppt_x"/>
                                          </p:val>
                                        </p:tav>
                                      </p:tavLst>
                                    </p:anim>
                                    <p:anim calcmode="lin" valueType="num">
                                      <p:cBhvr>
                                        <p:cTn id="8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1000"/>
                                        <p:tgtEl>
                                          <p:spTgt spid="32"/>
                                        </p:tgtEl>
                                      </p:cBhvr>
                                    </p:animEffect>
                                    <p:anim calcmode="lin" valueType="num">
                                      <p:cBhvr>
                                        <p:cTn id="88" dur="1000" fill="hold"/>
                                        <p:tgtEl>
                                          <p:spTgt spid="32"/>
                                        </p:tgtEl>
                                        <p:attrNameLst>
                                          <p:attrName>ppt_x</p:attrName>
                                        </p:attrNameLst>
                                      </p:cBhvr>
                                      <p:tavLst>
                                        <p:tav tm="0">
                                          <p:val>
                                            <p:strVal val="#ppt_x"/>
                                          </p:val>
                                        </p:tav>
                                        <p:tav tm="100000">
                                          <p:val>
                                            <p:strVal val="#ppt_x"/>
                                          </p:val>
                                        </p:tav>
                                      </p:tavLst>
                                    </p:anim>
                                    <p:anim calcmode="lin" valueType="num">
                                      <p:cBhvr>
                                        <p:cTn id="89" dur="1000" fill="hold"/>
                                        <p:tgtEl>
                                          <p:spTgt spid="3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1000"/>
                                        <p:tgtEl>
                                          <p:spTgt spid="34"/>
                                        </p:tgtEl>
                                      </p:cBhvr>
                                    </p:animEffect>
                                    <p:anim calcmode="lin" valueType="num">
                                      <p:cBhvr>
                                        <p:cTn id="93" dur="1000" fill="hold"/>
                                        <p:tgtEl>
                                          <p:spTgt spid="34"/>
                                        </p:tgtEl>
                                        <p:attrNameLst>
                                          <p:attrName>ppt_x</p:attrName>
                                        </p:attrNameLst>
                                      </p:cBhvr>
                                      <p:tavLst>
                                        <p:tav tm="0">
                                          <p:val>
                                            <p:strVal val="#ppt_x"/>
                                          </p:val>
                                        </p:tav>
                                        <p:tav tm="100000">
                                          <p:val>
                                            <p:strVal val="#ppt_x"/>
                                          </p:val>
                                        </p:tav>
                                      </p:tavLst>
                                    </p:anim>
                                    <p:anim calcmode="lin" valueType="num">
                                      <p:cBhvr>
                                        <p:cTn id="94" dur="1000" fill="hold"/>
                                        <p:tgtEl>
                                          <p:spTgt spid="34"/>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038"/>
                                        </p:tgtEl>
                                        <p:attrNameLst>
                                          <p:attrName>style.visibility</p:attrName>
                                        </p:attrNameLst>
                                      </p:cBhvr>
                                      <p:to>
                                        <p:strVal val="visible"/>
                                      </p:to>
                                    </p:set>
                                    <p:animEffect transition="in" filter="fade">
                                      <p:cBhvr>
                                        <p:cTn id="97" dur="1000"/>
                                        <p:tgtEl>
                                          <p:spTgt spid="1038"/>
                                        </p:tgtEl>
                                      </p:cBhvr>
                                    </p:animEffect>
                                    <p:anim calcmode="lin" valueType="num">
                                      <p:cBhvr>
                                        <p:cTn id="98" dur="1000" fill="hold"/>
                                        <p:tgtEl>
                                          <p:spTgt spid="1038"/>
                                        </p:tgtEl>
                                        <p:attrNameLst>
                                          <p:attrName>ppt_x</p:attrName>
                                        </p:attrNameLst>
                                      </p:cBhvr>
                                      <p:tavLst>
                                        <p:tav tm="0">
                                          <p:val>
                                            <p:strVal val="#ppt_x"/>
                                          </p:val>
                                        </p:tav>
                                        <p:tav tm="100000">
                                          <p:val>
                                            <p:strVal val="#ppt_x"/>
                                          </p:val>
                                        </p:tav>
                                      </p:tavLst>
                                    </p:anim>
                                    <p:anim calcmode="lin" valueType="num">
                                      <p:cBhvr>
                                        <p:cTn id="99"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9" grpId="0" animBg="1"/>
      <p:bldP spid="20" grpId="0" animBg="1"/>
      <p:bldP spid="21" grpId="0" animBg="1"/>
      <p:bldP spid="24" grpId="0" animBg="1"/>
      <p:bldP spid="26" grpId="0" animBg="1"/>
      <p:bldP spid="27" grpId="0" animBg="1"/>
      <p:bldP spid="28" grpId="0"/>
      <p:bldP spid="29" grpId="0" animBg="1"/>
      <p:bldP spid="31" grpId="0" animBg="1"/>
      <p:bldP spid="32" grpId="0" animBg="1"/>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6DC70676-A708-DC14-7018-B71211C4FAEA}"/>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B85E1847-5344-9624-7794-A0213AF3F33E}"/>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B6E2C93F-5F36-BE3F-FDAF-EC3757331914}"/>
              </a:ext>
            </a:extLst>
          </p:cNvPr>
          <p:cNvSpPr>
            <a:spLocks noGrp="1"/>
          </p:cNvSpPr>
          <p:nvPr>
            <p:ph type="body" sz="quarter" idx="15"/>
          </p:nvPr>
        </p:nvSpPr>
        <p:spPr>
          <a:xfrm>
            <a:off x="407988" y="1341374"/>
            <a:ext cx="11369042" cy="246221"/>
          </a:xfrm>
        </p:spPr>
        <p:txBody>
          <a:bodyPr/>
          <a:lstStyle/>
          <a:p>
            <a:r>
              <a:rPr lang="en-US"/>
              <a:t>Vector store et RAG avec Spring AI</a:t>
            </a:r>
          </a:p>
        </p:txBody>
      </p:sp>
      <p:sp>
        <p:nvSpPr>
          <p:cNvPr id="6" name="Espace réservé du texte 2">
            <a:extLst>
              <a:ext uri="{FF2B5EF4-FFF2-40B4-BE49-F238E27FC236}">
                <a16:creationId xmlns:a16="http://schemas.microsoft.com/office/drawing/2014/main" id="{C92656AC-3B2F-2041-0CC6-44F4906E38B8}"/>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940551B7-CC6C-62EF-E0D7-7B3784CBE039}"/>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BF203D96-2B05-770D-F267-2558697A1E65}"/>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6CEE642C-78E4-8D8D-00D3-62EA684AE9DD}"/>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12" name="Rectangle 11">
            <a:extLst>
              <a:ext uri="{FF2B5EF4-FFF2-40B4-BE49-F238E27FC236}">
                <a16:creationId xmlns:a16="http://schemas.microsoft.com/office/drawing/2014/main" id="{974B8EE5-465E-E0F9-C4EA-3461EF0F8BBC}"/>
              </a:ext>
            </a:extLst>
          </p:cNvPr>
          <p:cNvSpPr/>
          <p:nvPr/>
        </p:nvSpPr>
        <p:spPr>
          <a:xfrm>
            <a:off x="389583" y="1480033"/>
            <a:ext cx="11405852" cy="85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fr-FR" sz="1400"/>
          </a:p>
          <a:p>
            <a:endParaRPr lang="fr-FR" sz="1200"/>
          </a:p>
        </p:txBody>
      </p:sp>
      <p:pic>
        <p:nvPicPr>
          <p:cNvPr id="17" name="Image 16">
            <a:extLst>
              <a:ext uri="{FF2B5EF4-FFF2-40B4-BE49-F238E27FC236}">
                <a16:creationId xmlns:a16="http://schemas.microsoft.com/office/drawing/2014/main" id="{C94F61F2-7862-9B39-88F6-C0A574E80515}"/>
              </a:ext>
            </a:extLst>
          </p:cNvPr>
          <p:cNvPicPr>
            <a:picLocks noChangeAspect="1"/>
          </p:cNvPicPr>
          <p:nvPr/>
        </p:nvPicPr>
        <p:blipFill>
          <a:blip r:embed="rId2"/>
          <a:stretch>
            <a:fillRect/>
          </a:stretch>
        </p:blipFill>
        <p:spPr>
          <a:xfrm>
            <a:off x="445756" y="2875959"/>
            <a:ext cx="5824158" cy="2886932"/>
          </a:xfrm>
          <a:prstGeom prst="rect">
            <a:avLst/>
          </a:prstGeom>
        </p:spPr>
      </p:pic>
      <p:sp>
        <p:nvSpPr>
          <p:cNvPr id="18" name="ZoneTexte 17">
            <a:extLst>
              <a:ext uri="{FF2B5EF4-FFF2-40B4-BE49-F238E27FC236}">
                <a16:creationId xmlns:a16="http://schemas.microsoft.com/office/drawing/2014/main" id="{7C0103FB-48DE-0CFC-1296-A672908FAE39}"/>
              </a:ext>
            </a:extLst>
          </p:cNvPr>
          <p:cNvSpPr txBox="1"/>
          <p:nvPr/>
        </p:nvSpPr>
        <p:spPr>
          <a:xfrm>
            <a:off x="7751075" y="3602548"/>
            <a:ext cx="4248472" cy="586957"/>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On importe les modules spécifiques à un </a:t>
            </a:r>
            <a:r>
              <a:rPr lang="fr-FR" sz="1600" err="1">
                <a:solidFill>
                  <a:schemeClr val="bg1"/>
                </a:solidFill>
              </a:rPr>
              <a:t>Vector</a:t>
            </a:r>
            <a:r>
              <a:rPr lang="fr-FR" sz="1600">
                <a:solidFill>
                  <a:schemeClr val="bg1"/>
                </a:solidFill>
              </a:rPr>
              <a:t> Store de type « PostgreSQL »</a:t>
            </a:r>
          </a:p>
        </p:txBody>
      </p:sp>
      <p:sp>
        <p:nvSpPr>
          <p:cNvPr id="19" name="Pfeil nach rechts 4">
            <a:extLst>
              <a:ext uri="{FF2B5EF4-FFF2-40B4-BE49-F238E27FC236}">
                <a16:creationId xmlns:a16="http://schemas.microsoft.com/office/drawing/2014/main" id="{B6EA37DB-36B5-25BF-D4F3-8E2FE55C1BDC}"/>
              </a:ext>
              <a:ext uri="{C183D7F6-B498-43B3-948B-1728B52AA6E4}">
                <adec:decorative xmlns:adec="http://schemas.microsoft.com/office/drawing/2017/decorative" val="1"/>
              </a:ext>
            </a:extLst>
          </p:cNvPr>
          <p:cNvSpPr/>
          <p:nvPr/>
        </p:nvSpPr>
        <p:spPr bwMode="gray">
          <a:xfrm>
            <a:off x="6572650" y="4094135"/>
            <a:ext cx="1061243"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20" name="Pfeil nach rechts 4">
            <a:extLst>
              <a:ext uri="{FF2B5EF4-FFF2-40B4-BE49-F238E27FC236}">
                <a16:creationId xmlns:a16="http://schemas.microsoft.com/office/drawing/2014/main" id="{01C12CF8-FCB4-0022-3E43-F254DE1A489E}"/>
              </a:ext>
              <a:ext uri="{C183D7F6-B498-43B3-948B-1728B52AA6E4}">
                <adec:decorative xmlns:adec="http://schemas.microsoft.com/office/drawing/2017/decorative" val="1"/>
              </a:ext>
            </a:extLst>
          </p:cNvPr>
          <p:cNvSpPr/>
          <p:nvPr/>
        </p:nvSpPr>
        <p:spPr bwMode="gray">
          <a:xfrm>
            <a:off x="6572650" y="3294578"/>
            <a:ext cx="1061243"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21" name="Pfeil nach rechts 4">
            <a:extLst>
              <a:ext uri="{FF2B5EF4-FFF2-40B4-BE49-F238E27FC236}">
                <a16:creationId xmlns:a16="http://schemas.microsoft.com/office/drawing/2014/main" id="{44B8715B-29C4-E510-F440-0F6B8EE238DE}"/>
              </a:ext>
              <a:ext uri="{C183D7F6-B498-43B3-948B-1728B52AA6E4}">
                <adec:decorative xmlns:adec="http://schemas.microsoft.com/office/drawing/2017/decorative" val="1"/>
              </a:ext>
            </a:extLst>
          </p:cNvPr>
          <p:cNvSpPr/>
          <p:nvPr/>
        </p:nvSpPr>
        <p:spPr bwMode="gray">
          <a:xfrm>
            <a:off x="6443123" y="5198471"/>
            <a:ext cx="1061243"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22" name="ZoneTexte 21">
            <a:extLst>
              <a:ext uri="{FF2B5EF4-FFF2-40B4-BE49-F238E27FC236}">
                <a16:creationId xmlns:a16="http://schemas.microsoft.com/office/drawing/2014/main" id="{E92A810A-B232-74D7-BD55-0A90D2CEFACA}"/>
              </a:ext>
            </a:extLst>
          </p:cNvPr>
          <p:cNvSpPr txBox="1"/>
          <p:nvPr/>
        </p:nvSpPr>
        <p:spPr>
          <a:xfrm>
            <a:off x="7751075" y="5153277"/>
            <a:ext cx="4248472" cy="340735"/>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Module pour importer un </a:t>
            </a:r>
            <a:r>
              <a:rPr lang="fr-FR" sz="1600" err="1">
                <a:solidFill>
                  <a:schemeClr val="bg1"/>
                </a:solidFill>
              </a:rPr>
              <a:t>parser</a:t>
            </a:r>
            <a:r>
              <a:rPr lang="fr-FR" sz="1600">
                <a:solidFill>
                  <a:schemeClr val="bg1"/>
                </a:solidFill>
              </a:rPr>
              <a:t> de PDF</a:t>
            </a:r>
          </a:p>
        </p:txBody>
      </p:sp>
      <p:sp>
        <p:nvSpPr>
          <p:cNvPr id="23" name="Accolade fermante 22">
            <a:extLst>
              <a:ext uri="{FF2B5EF4-FFF2-40B4-BE49-F238E27FC236}">
                <a16:creationId xmlns:a16="http://schemas.microsoft.com/office/drawing/2014/main" id="{DC915FCD-BC3D-6AFB-FB89-049F8AA01009}"/>
              </a:ext>
            </a:extLst>
          </p:cNvPr>
          <p:cNvSpPr/>
          <p:nvPr/>
        </p:nvSpPr>
        <p:spPr>
          <a:xfrm>
            <a:off x="6356518" y="3324331"/>
            <a:ext cx="204593" cy="1096868"/>
          </a:xfrm>
          <a:prstGeom prst="rightBrac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Rectangle 23">
            <a:extLst>
              <a:ext uri="{FF2B5EF4-FFF2-40B4-BE49-F238E27FC236}">
                <a16:creationId xmlns:a16="http://schemas.microsoft.com/office/drawing/2014/main" id="{6AE93DD6-2487-8D8B-75D6-8EE01B6A265C}"/>
              </a:ext>
            </a:extLst>
          </p:cNvPr>
          <p:cNvSpPr/>
          <p:nvPr/>
        </p:nvSpPr>
        <p:spPr>
          <a:xfrm>
            <a:off x="389583" y="1673593"/>
            <a:ext cx="11405852" cy="85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fr-FR" sz="1400"/>
          </a:p>
          <a:p>
            <a:r>
              <a:rPr lang="fr-FR" sz="1400" b="1"/>
              <a:t>Première étape</a:t>
            </a:r>
          </a:p>
          <a:p>
            <a:endParaRPr lang="fr-FR" sz="1400"/>
          </a:p>
          <a:p>
            <a:r>
              <a:rPr lang="fr-FR" sz="1400"/>
              <a:t>On ajoute les librairies nécessaires</a:t>
            </a:r>
          </a:p>
          <a:p>
            <a:endParaRPr lang="fr-FR" sz="1200"/>
          </a:p>
        </p:txBody>
      </p:sp>
    </p:spTree>
    <p:extLst>
      <p:ext uri="{BB962C8B-B14F-4D97-AF65-F5344CB8AC3E}">
        <p14:creationId xmlns:p14="http://schemas.microsoft.com/office/powerpoint/2010/main" val="24836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animBg="1"/>
      <p:bldP spid="22" grpId="0"/>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3473947A-0283-3D63-D646-CA9E3FC8E580}"/>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645209E-F327-83CE-AE69-F2D6E065F338}"/>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434F01F6-0E88-5207-18C6-7AA0E137039B}"/>
              </a:ext>
            </a:extLst>
          </p:cNvPr>
          <p:cNvSpPr>
            <a:spLocks noGrp="1"/>
          </p:cNvSpPr>
          <p:nvPr>
            <p:ph type="body" sz="quarter" idx="15"/>
          </p:nvPr>
        </p:nvSpPr>
        <p:spPr>
          <a:xfrm>
            <a:off x="407988" y="1341374"/>
            <a:ext cx="11369042" cy="246221"/>
          </a:xfrm>
        </p:spPr>
        <p:txBody>
          <a:bodyPr/>
          <a:lstStyle/>
          <a:p>
            <a:r>
              <a:rPr lang="en-US"/>
              <a:t>Vector store et RAG avec Spring AI</a:t>
            </a:r>
          </a:p>
        </p:txBody>
      </p:sp>
      <p:sp>
        <p:nvSpPr>
          <p:cNvPr id="6" name="Espace réservé du texte 2">
            <a:extLst>
              <a:ext uri="{FF2B5EF4-FFF2-40B4-BE49-F238E27FC236}">
                <a16:creationId xmlns:a16="http://schemas.microsoft.com/office/drawing/2014/main" id="{B589BE64-5322-217F-877E-BB1BDA81EB32}"/>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FAEA7132-E1C9-FFDF-751B-CA4AB56869B7}"/>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D9944946-89F8-B1AD-20D9-DF43F787A113}"/>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298D5BDB-0013-D731-CC84-11E29029FEC6}"/>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pic>
        <p:nvPicPr>
          <p:cNvPr id="15" name="Image 14">
            <a:extLst>
              <a:ext uri="{FF2B5EF4-FFF2-40B4-BE49-F238E27FC236}">
                <a16:creationId xmlns:a16="http://schemas.microsoft.com/office/drawing/2014/main" id="{31D0DF93-BD6A-B3A9-EF01-17D61E4C6455}"/>
              </a:ext>
            </a:extLst>
          </p:cNvPr>
          <p:cNvPicPr>
            <a:picLocks noChangeAspect="1"/>
          </p:cNvPicPr>
          <p:nvPr/>
        </p:nvPicPr>
        <p:blipFill>
          <a:blip r:embed="rId2"/>
          <a:stretch>
            <a:fillRect/>
          </a:stretch>
        </p:blipFill>
        <p:spPr>
          <a:xfrm>
            <a:off x="6789072" y="447459"/>
            <a:ext cx="5060121" cy="6008249"/>
          </a:xfrm>
          <a:prstGeom prst="rect">
            <a:avLst/>
          </a:prstGeom>
          <a:ln>
            <a:noFill/>
          </a:ln>
          <a:effectLst>
            <a:outerShdw blurRad="292100" dist="139700" dir="2700000" algn="tl" rotWithShape="0">
              <a:srgbClr val="333333">
                <a:alpha val="65000"/>
              </a:srgbClr>
            </a:outerShdw>
          </a:effectLst>
        </p:spPr>
      </p:pic>
      <p:sp>
        <p:nvSpPr>
          <p:cNvPr id="18" name="ZoneTexte 17">
            <a:extLst>
              <a:ext uri="{FF2B5EF4-FFF2-40B4-BE49-F238E27FC236}">
                <a16:creationId xmlns:a16="http://schemas.microsoft.com/office/drawing/2014/main" id="{88084AB1-E285-06CC-37AB-5683ABBFB11D}"/>
              </a:ext>
            </a:extLst>
          </p:cNvPr>
          <p:cNvSpPr txBox="1"/>
          <p:nvPr/>
        </p:nvSpPr>
        <p:spPr>
          <a:xfrm>
            <a:off x="1750297" y="3980319"/>
            <a:ext cx="4248472" cy="340735"/>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Le LLM utilisé pour « vectoriser » le texte</a:t>
            </a:r>
          </a:p>
        </p:txBody>
      </p:sp>
      <p:sp>
        <p:nvSpPr>
          <p:cNvPr id="5" name="ZoneTexte 4">
            <a:extLst>
              <a:ext uri="{FF2B5EF4-FFF2-40B4-BE49-F238E27FC236}">
                <a16:creationId xmlns:a16="http://schemas.microsoft.com/office/drawing/2014/main" id="{EEC0D206-F098-47BB-200A-9B993900F897}"/>
              </a:ext>
            </a:extLst>
          </p:cNvPr>
          <p:cNvSpPr txBox="1"/>
          <p:nvPr/>
        </p:nvSpPr>
        <p:spPr>
          <a:xfrm>
            <a:off x="1764676" y="4912177"/>
            <a:ext cx="4248472" cy="586957"/>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Définition et configuration du </a:t>
            </a:r>
            <a:r>
              <a:rPr lang="fr-FR" sz="1600" err="1">
                <a:solidFill>
                  <a:schemeClr val="bg1"/>
                </a:solidFill>
              </a:rPr>
              <a:t>Vector</a:t>
            </a:r>
            <a:r>
              <a:rPr lang="fr-FR" sz="1600">
                <a:solidFill>
                  <a:schemeClr val="bg1"/>
                </a:solidFill>
              </a:rPr>
              <a:t> Store utilisé.</a:t>
            </a:r>
          </a:p>
        </p:txBody>
      </p:sp>
      <p:sp>
        <p:nvSpPr>
          <p:cNvPr id="7" name="Flèche : virage 6">
            <a:extLst>
              <a:ext uri="{FF2B5EF4-FFF2-40B4-BE49-F238E27FC236}">
                <a16:creationId xmlns:a16="http://schemas.microsoft.com/office/drawing/2014/main" id="{E8DBBA24-9B69-C2D0-0FF3-3B968F6982EC}"/>
              </a:ext>
            </a:extLst>
          </p:cNvPr>
          <p:cNvSpPr/>
          <p:nvPr/>
        </p:nvSpPr>
        <p:spPr>
          <a:xfrm>
            <a:off x="6594612" y="1453463"/>
            <a:ext cx="194460" cy="3610150"/>
          </a:xfrm>
          <a:prstGeom prst="bentArrow">
            <a:avLst/>
          </a:prstGeom>
          <a:solidFill>
            <a:schemeClr val="accent2">
              <a:lumMod val="40000"/>
              <a:lumOff val="6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400" err="1">
              <a:solidFill>
                <a:schemeClr val="tx1"/>
              </a:solidFill>
            </a:endParaRPr>
          </a:p>
        </p:txBody>
      </p:sp>
      <p:sp>
        <p:nvSpPr>
          <p:cNvPr id="3" name="Pfeil nach rechts 4">
            <a:extLst>
              <a:ext uri="{FF2B5EF4-FFF2-40B4-BE49-F238E27FC236}">
                <a16:creationId xmlns:a16="http://schemas.microsoft.com/office/drawing/2014/main" id="{AD9464B5-D9D9-9F07-C2E6-C3A1ABC57552}"/>
              </a:ext>
              <a:ext uri="{C183D7F6-B498-43B3-948B-1728B52AA6E4}">
                <adec:decorative xmlns:adec="http://schemas.microsoft.com/office/drawing/2017/decorative" val="1"/>
              </a:ext>
            </a:extLst>
          </p:cNvPr>
          <p:cNvSpPr/>
          <p:nvPr/>
        </p:nvSpPr>
        <p:spPr bwMode="gray">
          <a:xfrm rot="10800000">
            <a:off x="6096000" y="3972333"/>
            <a:ext cx="1538210"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19" name="Pfeil nach rechts 4">
            <a:extLst>
              <a:ext uri="{FF2B5EF4-FFF2-40B4-BE49-F238E27FC236}">
                <a16:creationId xmlns:a16="http://schemas.microsoft.com/office/drawing/2014/main" id="{5C9E8F76-3DF2-1D84-FA26-3CC5F78F7CB2}"/>
              </a:ext>
              <a:ext uri="{C183D7F6-B498-43B3-948B-1728B52AA6E4}">
                <adec:decorative xmlns:adec="http://schemas.microsoft.com/office/drawing/2017/decorative" val="1"/>
              </a:ext>
            </a:extLst>
          </p:cNvPr>
          <p:cNvSpPr/>
          <p:nvPr/>
        </p:nvSpPr>
        <p:spPr bwMode="gray">
          <a:xfrm rot="10800000">
            <a:off x="6095998" y="4976712"/>
            <a:ext cx="1538211" cy="307970"/>
          </a:xfrm>
          <a:prstGeom prst="rightArrow">
            <a:avLst/>
          </a:prstGeom>
          <a:solidFill>
            <a:schemeClr val="accent1">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11" name="Rectangle 10">
            <a:extLst>
              <a:ext uri="{FF2B5EF4-FFF2-40B4-BE49-F238E27FC236}">
                <a16:creationId xmlns:a16="http://schemas.microsoft.com/office/drawing/2014/main" id="{4F2B8913-B899-64F2-4311-52820FD577D4}"/>
              </a:ext>
            </a:extLst>
          </p:cNvPr>
          <p:cNvSpPr/>
          <p:nvPr/>
        </p:nvSpPr>
        <p:spPr>
          <a:xfrm>
            <a:off x="389583" y="1673592"/>
            <a:ext cx="5706414" cy="99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fr-FR" sz="1400"/>
          </a:p>
          <a:p>
            <a:r>
              <a:rPr lang="fr-FR" sz="1400" b="1"/>
              <a:t>Deuxième étape</a:t>
            </a:r>
          </a:p>
          <a:p>
            <a:endParaRPr lang="fr-FR" sz="1400"/>
          </a:p>
          <a:p>
            <a:r>
              <a:rPr lang="fr-FR" sz="1400"/>
              <a:t>On complète la configuration pour rajouter les informations sur le </a:t>
            </a:r>
            <a:r>
              <a:rPr lang="fr-FR" sz="1400" err="1"/>
              <a:t>Vector</a:t>
            </a:r>
            <a:r>
              <a:rPr lang="fr-FR" sz="1400"/>
              <a:t> Store.</a:t>
            </a:r>
          </a:p>
          <a:p>
            <a:endParaRPr lang="fr-FR" sz="1200"/>
          </a:p>
        </p:txBody>
      </p:sp>
    </p:spTree>
    <p:extLst>
      <p:ext uri="{BB962C8B-B14F-4D97-AF65-F5344CB8AC3E}">
        <p14:creationId xmlns:p14="http://schemas.microsoft.com/office/powerpoint/2010/main" val="37873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7" grpId="0" animBg="1"/>
      <p:bldP spid="3"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8B63DE6F-AA09-1F05-5402-E721636E1E6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12A09475-4C51-86D1-F886-3B66D44521D6}"/>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BD0359B7-EE14-ECBF-98F7-2BFCAA2C63E7}"/>
              </a:ext>
            </a:extLst>
          </p:cNvPr>
          <p:cNvSpPr>
            <a:spLocks noGrp="1"/>
          </p:cNvSpPr>
          <p:nvPr>
            <p:ph type="body" sz="quarter" idx="15"/>
          </p:nvPr>
        </p:nvSpPr>
        <p:spPr>
          <a:xfrm>
            <a:off x="407988" y="1341374"/>
            <a:ext cx="11369042" cy="246221"/>
          </a:xfrm>
        </p:spPr>
        <p:txBody>
          <a:bodyPr/>
          <a:lstStyle/>
          <a:p>
            <a:r>
              <a:rPr lang="en-US"/>
              <a:t>Vector store et RAG avec Spring AI</a:t>
            </a:r>
          </a:p>
        </p:txBody>
      </p:sp>
      <p:sp>
        <p:nvSpPr>
          <p:cNvPr id="6" name="Espace réservé du texte 2">
            <a:extLst>
              <a:ext uri="{FF2B5EF4-FFF2-40B4-BE49-F238E27FC236}">
                <a16:creationId xmlns:a16="http://schemas.microsoft.com/office/drawing/2014/main" id="{6B9882BF-7494-728D-40A3-2E0742B7974B}"/>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225508A0-7360-A80B-2AAC-D233EA732047}"/>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6E5CE784-C1E9-AC0B-7C26-D1379CF1AECD}"/>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EEB6620F-8A34-2F2B-7978-B5C5206DE754}"/>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pic>
        <p:nvPicPr>
          <p:cNvPr id="3" name="Image 2">
            <a:extLst>
              <a:ext uri="{FF2B5EF4-FFF2-40B4-BE49-F238E27FC236}">
                <a16:creationId xmlns:a16="http://schemas.microsoft.com/office/drawing/2014/main" id="{FF6BCF24-5DEC-AC16-7E01-2BC9DF62E9C4}"/>
              </a:ext>
            </a:extLst>
          </p:cNvPr>
          <p:cNvPicPr>
            <a:picLocks noChangeAspect="1"/>
          </p:cNvPicPr>
          <p:nvPr/>
        </p:nvPicPr>
        <p:blipFill>
          <a:blip r:embed="rId2"/>
          <a:srcRect l="1458" r="2303"/>
          <a:stretch>
            <a:fillRect/>
          </a:stretch>
        </p:blipFill>
        <p:spPr>
          <a:xfrm>
            <a:off x="425655" y="2835963"/>
            <a:ext cx="11596137" cy="2862577"/>
          </a:xfrm>
          <a:prstGeom prst="rect">
            <a:avLst/>
          </a:prstGeom>
          <a:ln>
            <a:noFill/>
          </a:ln>
          <a:effectLst>
            <a:outerShdw blurRad="292100" dist="139700" dir="2700000" algn="tl" rotWithShape="0">
              <a:srgbClr val="333333">
                <a:alpha val="65000"/>
              </a:srgbClr>
            </a:outerShdw>
          </a:effectLst>
        </p:spPr>
      </p:pic>
      <p:sp>
        <p:nvSpPr>
          <p:cNvPr id="5" name="Pfeil nach rechts 4">
            <a:extLst>
              <a:ext uri="{FF2B5EF4-FFF2-40B4-BE49-F238E27FC236}">
                <a16:creationId xmlns:a16="http://schemas.microsoft.com/office/drawing/2014/main" id="{AB0D111F-7BCD-67D9-6B19-CCF180F326B7}"/>
              </a:ext>
              <a:ext uri="{C183D7F6-B498-43B3-948B-1728B52AA6E4}">
                <adec:decorative xmlns:adec="http://schemas.microsoft.com/office/drawing/2017/decorative" val="1"/>
              </a:ext>
            </a:extLst>
          </p:cNvPr>
          <p:cNvSpPr/>
          <p:nvPr/>
        </p:nvSpPr>
        <p:spPr bwMode="gray">
          <a:xfrm>
            <a:off x="5509457" y="4948619"/>
            <a:ext cx="1673708" cy="473802"/>
          </a:xfrm>
          <a:prstGeom prst="rightArrow">
            <a:avLst/>
          </a:prstGeom>
          <a:solidFill>
            <a:schemeClr val="accent1">
              <a:lumMod val="40000"/>
              <a:lumOff val="6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
        <p:nvSpPr>
          <p:cNvPr id="7" name="ZoneTexte 6">
            <a:extLst>
              <a:ext uri="{FF2B5EF4-FFF2-40B4-BE49-F238E27FC236}">
                <a16:creationId xmlns:a16="http://schemas.microsoft.com/office/drawing/2014/main" id="{21F034DB-BFAD-26F7-C2BC-A0D5F93EEE7E}"/>
              </a:ext>
            </a:extLst>
          </p:cNvPr>
          <p:cNvSpPr txBox="1"/>
          <p:nvPr/>
        </p:nvSpPr>
        <p:spPr>
          <a:xfrm>
            <a:off x="7211518" y="5007403"/>
            <a:ext cx="4248472" cy="340735"/>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On vectorise le </a:t>
            </a:r>
            <a:r>
              <a:rPr lang="fr-FR" sz="1600" err="1">
                <a:solidFill>
                  <a:schemeClr val="bg1"/>
                </a:solidFill>
              </a:rPr>
              <a:t>pdf</a:t>
            </a:r>
            <a:endParaRPr lang="fr-FR" sz="1600">
              <a:solidFill>
                <a:schemeClr val="bg1"/>
              </a:solidFill>
            </a:endParaRPr>
          </a:p>
        </p:txBody>
      </p:sp>
      <p:sp>
        <p:nvSpPr>
          <p:cNvPr id="13" name="Rectangle 12">
            <a:extLst>
              <a:ext uri="{FF2B5EF4-FFF2-40B4-BE49-F238E27FC236}">
                <a16:creationId xmlns:a16="http://schemas.microsoft.com/office/drawing/2014/main" id="{07C96AE9-3F39-3C8C-FBFD-507DF3711D65}"/>
              </a:ext>
            </a:extLst>
          </p:cNvPr>
          <p:cNvSpPr/>
          <p:nvPr/>
        </p:nvSpPr>
        <p:spPr>
          <a:xfrm>
            <a:off x="389583" y="1819074"/>
            <a:ext cx="11405852" cy="85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fr-FR" sz="1400"/>
          </a:p>
          <a:p>
            <a:r>
              <a:rPr lang="fr-FR" sz="1400" b="1"/>
              <a:t>Dernière étape</a:t>
            </a:r>
          </a:p>
          <a:p>
            <a:endParaRPr lang="fr-FR" sz="1400"/>
          </a:p>
          <a:p>
            <a:r>
              <a:rPr lang="fr-FR" sz="1400"/>
              <a:t>Il n’y a plus qu’à (encore) coder !!</a:t>
            </a:r>
          </a:p>
          <a:p>
            <a:endParaRPr lang="fr-FR" sz="1200"/>
          </a:p>
        </p:txBody>
      </p:sp>
    </p:spTree>
    <p:extLst>
      <p:ext uri="{BB962C8B-B14F-4D97-AF65-F5344CB8AC3E}">
        <p14:creationId xmlns:p14="http://schemas.microsoft.com/office/powerpoint/2010/main" val="270652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F9BCE73D-4350-A19E-C76D-036B51CC16AE}"/>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A825A22-0E8A-E6D4-A3BA-AB03A6394705}"/>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845F8343-3866-F5C8-8A77-B1AF93F9AEDE}"/>
              </a:ext>
            </a:extLst>
          </p:cNvPr>
          <p:cNvSpPr>
            <a:spLocks noGrp="1"/>
          </p:cNvSpPr>
          <p:nvPr>
            <p:ph type="body" sz="quarter" idx="15"/>
          </p:nvPr>
        </p:nvSpPr>
        <p:spPr>
          <a:xfrm>
            <a:off x="407988" y="1341374"/>
            <a:ext cx="11369042" cy="246221"/>
          </a:xfrm>
        </p:spPr>
        <p:txBody>
          <a:bodyPr/>
          <a:lstStyle/>
          <a:p>
            <a:r>
              <a:rPr lang="en-US"/>
              <a:t>Vector store et RAG avec Spring AI</a:t>
            </a:r>
          </a:p>
        </p:txBody>
      </p:sp>
      <p:sp>
        <p:nvSpPr>
          <p:cNvPr id="6" name="Espace réservé du texte 2">
            <a:extLst>
              <a:ext uri="{FF2B5EF4-FFF2-40B4-BE49-F238E27FC236}">
                <a16:creationId xmlns:a16="http://schemas.microsoft.com/office/drawing/2014/main" id="{07BEDCA0-6559-5FD8-54D4-A5BF5314DD46}"/>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FA309900-58B9-ED42-A507-34A6BA70688C}"/>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6409220B-1E84-2F03-B4EE-F84C680E8918}"/>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130E240F-7DB9-1263-5450-285A23444C56}"/>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7" name="ZoneTexte 6">
            <a:extLst>
              <a:ext uri="{FF2B5EF4-FFF2-40B4-BE49-F238E27FC236}">
                <a16:creationId xmlns:a16="http://schemas.microsoft.com/office/drawing/2014/main" id="{BA3FB0C1-82EB-62C1-57C1-591C8AEB4A18}"/>
              </a:ext>
            </a:extLst>
          </p:cNvPr>
          <p:cNvSpPr txBox="1"/>
          <p:nvPr/>
        </p:nvSpPr>
        <p:spPr>
          <a:xfrm>
            <a:off x="9103464" y="2279307"/>
            <a:ext cx="4248472" cy="586957"/>
          </a:xfrm>
          <a:prstGeom prst="rect">
            <a:avLst/>
          </a:prstGeom>
          <a:noFill/>
        </p:spPr>
        <p:txBody>
          <a:bodyPr vert="horz" wrap="square" lIns="90000" tIns="46800" rIns="90000" bIns="46800" rtlCol="0" anchor="ctr">
            <a:spAutoFit/>
          </a:bodyPr>
          <a:lstStyle/>
          <a:p>
            <a:pPr algn="l">
              <a:spcBef>
                <a:spcPct val="0"/>
              </a:spcBef>
            </a:pPr>
            <a:r>
              <a:rPr lang="fr-FR" sz="1600">
                <a:solidFill>
                  <a:schemeClr val="bg1"/>
                </a:solidFill>
              </a:rPr>
              <a:t>On inclut le </a:t>
            </a:r>
            <a:r>
              <a:rPr lang="fr-FR" sz="1600" err="1">
                <a:solidFill>
                  <a:schemeClr val="bg1"/>
                </a:solidFill>
              </a:rPr>
              <a:t>Vector</a:t>
            </a:r>
            <a:r>
              <a:rPr lang="fr-FR" sz="1600">
                <a:solidFill>
                  <a:schemeClr val="bg1"/>
                </a:solidFill>
              </a:rPr>
              <a:t> Store à tous</a:t>
            </a:r>
          </a:p>
          <a:p>
            <a:pPr algn="l">
              <a:spcBef>
                <a:spcPct val="0"/>
              </a:spcBef>
            </a:pPr>
            <a:r>
              <a:rPr lang="fr-FR" sz="1600">
                <a:solidFill>
                  <a:schemeClr val="bg1"/>
                </a:solidFill>
              </a:rPr>
              <a:t>nos futurs prompts</a:t>
            </a:r>
          </a:p>
        </p:txBody>
      </p:sp>
      <p:pic>
        <p:nvPicPr>
          <p:cNvPr id="13" name="Image 12">
            <a:extLst>
              <a:ext uri="{FF2B5EF4-FFF2-40B4-BE49-F238E27FC236}">
                <a16:creationId xmlns:a16="http://schemas.microsoft.com/office/drawing/2014/main" id="{33DEC3AF-2B5B-38E9-3ECF-C2C4469D5DEE}"/>
              </a:ext>
            </a:extLst>
          </p:cNvPr>
          <p:cNvPicPr>
            <a:picLocks noChangeAspect="1"/>
          </p:cNvPicPr>
          <p:nvPr/>
        </p:nvPicPr>
        <p:blipFill>
          <a:blip r:embed="rId2"/>
          <a:srcRect r="8948"/>
          <a:stretch>
            <a:fillRect/>
          </a:stretch>
        </p:blipFill>
        <p:spPr>
          <a:xfrm>
            <a:off x="407986" y="2020274"/>
            <a:ext cx="7447687" cy="2138799"/>
          </a:xfrm>
          <a:prstGeom prst="rect">
            <a:avLst/>
          </a:prstGeom>
          <a:ln>
            <a:noFill/>
          </a:ln>
          <a:effectLst>
            <a:outerShdw blurRad="292100" dist="139700" dir="2700000" algn="tl" rotWithShape="0">
              <a:srgbClr val="333333">
                <a:alpha val="65000"/>
              </a:srgbClr>
            </a:outerShdw>
          </a:effectLst>
        </p:spPr>
      </p:pic>
      <p:sp>
        <p:nvSpPr>
          <p:cNvPr id="5" name="Pfeil nach rechts 4">
            <a:extLst>
              <a:ext uri="{FF2B5EF4-FFF2-40B4-BE49-F238E27FC236}">
                <a16:creationId xmlns:a16="http://schemas.microsoft.com/office/drawing/2014/main" id="{6BE6BECF-79E1-B4D7-110F-4C731345837F}"/>
              </a:ext>
              <a:ext uri="{C183D7F6-B498-43B3-948B-1728B52AA6E4}">
                <adec:decorative xmlns:adec="http://schemas.microsoft.com/office/drawing/2017/decorative" val="1"/>
              </a:ext>
            </a:extLst>
          </p:cNvPr>
          <p:cNvSpPr/>
          <p:nvPr/>
        </p:nvSpPr>
        <p:spPr bwMode="gray">
          <a:xfrm>
            <a:off x="6926903" y="2348160"/>
            <a:ext cx="2176561" cy="473802"/>
          </a:xfrm>
          <a:prstGeom prst="rightArrow">
            <a:avLst/>
          </a:prstGeom>
          <a:solidFill>
            <a:schemeClr val="accent1">
              <a:lumMod val="40000"/>
              <a:lumOff val="6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endParaRPr lang="fr-FR" kern="0" noProof="0">
              <a:solidFill>
                <a:prstClr val="black"/>
              </a:solidFill>
            </a:endParaRPr>
          </a:p>
        </p:txBody>
      </p:sp>
    </p:spTree>
    <p:extLst>
      <p:ext uri="{BB962C8B-B14F-4D97-AF65-F5344CB8AC3E}">
        <p14:creationId xmlns:p14="http://schemas.microsoft.com/office/powerpoint/2010/main" val="256826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2B85B68A-214C-02C6-7AA5-64E88CDF42EC}"/>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BF891812-0EC5-29CF-FAE5-B2721404027D}"/>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CA811117-48A1-25D9-5A26-614B0F9D45B7}"/>
              </a:ext>
            </a:extLst>
          </p:cNvPr>
          <p:cNvSpPr>
            <a:spLocks noGrp="1"/>
          </p:cNvSpPr>
          <p:nvPr>
            <p:ph type="body" sz="quarter" idx="15"/>
          </p:nvPr>
        </p:nvSpPr>
        <p:spPr>
          <a:xfrm>
            <a:off x="407988" y="1341374"/>
            <a:ext cx="11369042" cy="246221"/>
          </a:xfrm>
        </p:spPr>
        <p:txBody>
          <a:bodyPr/>
          <a:lstStyle/>
          <a:p>
            <a:r>
              <a:rPr lang="en-US"/>
              <a:t>Vector store et RAG avec Spring AI</a:t>
            </a:r>
          </a:p>
        </p:txBody>
      </p:sp>
      <p:sp>
        <p:nvSpPr>
          <p:cNvPr id="6" name="Espace réservé du texte 2">
            <a:extLst>
              <a:ext uri="{FF2B5EF4-FFF2-40B4-BE49-F238E27FC236}">
                <a16:creationId xmlns:a16="http://schemas.microsoft.com/office/drawing/2014/main" id="{699013F5-E1F0-E2C6-1CB3-A189A547B8D2}"/>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87AD5DD6-D169-E139-A113-A53D43ACC776}"/>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EE6407A1-F3D2-DCAD-8BC1-010467FAAB88}"/>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DBBDDFB9-8C7D-93F2-D221-C8A4D8EA522A}"/>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5" name="object 5">
            <a:extLst>
              <a:ext uri="{FF2B5EF4-FFF2-40B4-BE49-F238E27FC236}">
                <a16:creationId xmlns:a16="http://schemas.microsoft.com/office/drawing/2014/main" id="{F5774A89-10B5-0C53-BC4A-D0D55A67DEA3}"/>
              </a:ext>
            </a:extLst>
          </p:cNvPr>
          <p:cNvSpPr txBox="1">
            <a:spLocks/>
          </p:cNvSpPr>
          <p:nvPr/>
        </p:nvSpPr>
        <p:spPr>
          <a:xfrm>
            <a:off x="4583832" y="3231160"/>
            <a:ext cx="11631974" cy="770568"/>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a:ln>
                  <a:noFill/>
                </a:ln>
                <a:solidFill>
                  <a:schemeClr val="bg1"/>
                </a:solidFill>
                <a:effectLst/>
                <a:uLnTx/>
                <a:uFillTx/>
                <a:latin typeface="+mj-lt"/>
                <a:ea typeface="+mj-ea"/>
                <a:cs typeface="+mj-cs"/>
              </a:defRPr>
            </a:lvl1pPr>
          </a:lstStyle>
          <a:p>
            <a:pPr marL="7701" marR="3081">
              <a:lnSpc>
                <a:spcPct val="79800"/>
              </a:lnSpc>
              <a:spcBef>
                <a:spcPts val="1401"/>
              </a:spcBef>
              <a:defRPr/>
            </a:pPr>
            <a:r>
              <a:rPr lang="en-GB" sz="4800" spc="-121">
                <a:solidFill>
                  <a:srgbClr val="FFFFFF"/>
                </a:solidFill>
                <a:ea typeface="+mn-ea"/>
                <a:cs typeface="Ubuntu Light"/>
              </a:rPr>
              <a:t>Demo time !</a:t>
            </a:r>
            <a:endParaRPr lang="en-GB" sz="4000" i="1">
              <a:solidFill>
                <a:schemeClr val="tx1"/>
              </a:solidFill>
              <a:latin typeface="Ubuntu Light" panose="020B0304030602030204" pitchFamily="34" charset="0"/>
              <a:ea typeface="+mn-ea"/>
            </a:endParaRPr>
          </a:p>
        </p:txBody>
      </p:sp>
      <p:sp>
        <p:nvSpPr>
          <p:cNvPr id="3" name="ZoneTexte 2">
            <a:extLst>
              <a:ext uri="{FF2B5EF4-FFF2-40B4-BE49-F238E27FC236}">
                <a16:creationId xmlns:a16="http://schemas.microsoft.com/office/drawing/2014/main" id="{A92F4090-1D5F-F107-6AE9-61604F3AAE78}"/>
              </a:ext>
            </a:extLst>
          </p:cNvPr>
          <p:cNvSpPr txBox="1"/>
          <p:nvPr/>
        </p:nvSpPr>
        <p:spPr>
          <a:xfrm>
            <a:off x="649909" y="4518286"/>
            <a:ext cx="7018375" cy="833178"/>
          </a:xfrm>
          <a:prstGeom prst="rect">
            <a:avLst/>
          </a:prstGeom>
          <a:noFill/>
        </p:spPr>
        <p:txBody>
          <a:bodyPr vert="horz" wrap="square" lIns="90000" tIns="46800" rIns="90000" bIns="46800" rtlCol="0" anchor="ctr">
            <a:spAutoFit/>
          </a:bodyPr>
          <a:lstStyle/>
          <a:p>
            <a:pPr>
              <a:spcBef>
                <a:spcPct val="0"/>
              </a:spcBef>
            </a:pPr>
            <a:r>
              <a:rPr lang="fr-FR" sz="1600" u="sng" err="1">
                <a:solidFill>
                  <a:schemeClr val="bg1"/>
                </a:solidFill>
              </a:rPr>
              <a:t>Github</a:t>
            </a:r>
            <a:r>
              <a:rPr lang="fr-FR" sz="1600" u="sng">
                <a:solidFill>
                  <a:schemeClr val="bg1"/>
                </a:solidFill>
              </a:rPr>
              <a:t> </a:t>
            </a:r>
            <a:r>
              <a:rPr lang="fr-FR" sz="1600" u="sng" err="1">
                <a:solidFill>
                  <a:schemeClr val="bg1"/>
                </a:solidFill>
              </a:rPr>
              <a:t>project</a:t>
            </a:r>
            <a:endParaRPr lang="fr-FR" sz="1600" u="sng">
              <a:solidFill>
                <a:schemeClr val="bg1"/>
              </a:solidFill>
            </a:endParaRPr>
          </a:p>
          <a:p>
            <a:pPr>
              <a:spcBef>
                <a:spcPct val="0"/>
              </a:spcBef>
            </a:pPr>
            <a:r>
              <a:rPr lang="fr-FR" sz="1600">
                <a:solidFill>
                  <a:schemeClr val="bg1"/>
                </a:solidFill>
                <a:hlinkClick r:id="rId2"/>
              </a:rPr>
              <a:t>https://github.com/stephanecot/volcamp2025-springai-conf/exemple2</a:t>
            </a:r>
            <a:endParaRPr lang="fr-FR" sz="1600">
              <a:solidFill>
                <a:schemeClr val="bg1"/>
              </a:solidFill>
            </a:endParaRPr>
          </a:p>
          <a:p>
            <a:pPr>
              <a:spcBef>
                <a:spcPct val="0"/>
              </a:spcBef>
            </a:pPr>
            <a:endParaRPr lang="fr-FR" sz="1600">
              <a:solidFill>
                <a:schemeClr val="bg1"/>
              </a:solidFill>
            </a:endParaRPr>
          </a:p>
        </p:txBody>
      </p:sp>
    </p:spTree>
    <p:extLst>
      <p:ext uri="{BB962C8B-B14F-4D97-AF65-F5344CB8AC3E}">
        <p14:creationId xmlns:p14="http://schemas.microsoft.com/office/powerpoint/2010/main" val="1957415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4703F40A-DDE4-B08D-8033-5C767BDE895B}"/>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06C9B6C2-79AA-DA23-CD49-43F935A9CE95}"/>
              </a:ext>
            </a:extLst>
          </p:cNvPr>
          <p:cNvSpPr>
            <a:spLocks noGrp="1"/>
          </p:cNvSpPr>
          <p:nvPr>
            <p:ph type="title"/>
          </p:nvPr>
        </p:nvSpPr>
        <p:spPr/>
        <p:txBody>
          <a:bodyPr/>
          <a:lstStyle/>
          <a:p>
            <a:r>
              <a:rPr lang="en-US"/>
              <a:t>Spring AI </a:t>
            </a:r>
            <a:r>
              <a:rPr lang="en-US" err="1"/>
              <a:t>en</a:t>
            </a:r>
            <a:r>
              <a:rPr lang="en-US"/>
              <a:t> action</a:t>
            </a:r>
          </a:p>
        </p:txBody>
      </p:sp>
      <p:sp>
        <p:nvSpPr>
          <p:cNvPr id="2" name="Espace réservé du texte 1">
            <a:extLst>
              <a:ext uri="{FF2B5EF4-FFF2-40B4-BE49-F238E27FC236}">
                <a16:creationId xmlns:a16="http://schemas.microsoft.com/office/drawing/2014/main" id="{63F6B859-3C7B-666F-156F-FAA2A378086F}"/>
              </a:ext>
            </a:extLst>
          </p:cNvPr>
          <p:cNvSpPr>
            <a:spLocks noGrp="1"/>
          </p:cNvSpPr>
          <p:nvPr>
            <p:ph type="body" sz="quarter" idx="15"/>
          </p:nvPr>
        </p:nvSpPr>
        <p:spPr>
          <a:xfrm>
            <a:off x="407988" y="1341374"/>
            <a:ext cx="11369042" cy="246221"/>
          </a:xfrm>
        </p:spPr>
        <p:txBody>
          <a:bodyPr/>
          <a:lstStyle/>
          <a:p>
            <a:r>
              <a:rPr lang="en-US"/>
              <a:t>Limitations d’un RAG</a:t>
            </a:r>
          </a:p>
        </p:txBody>
      </p:sp>
      <p:sp>
        <p:nvSpPr>
          <p:cNvPr id="6" name="Espace réservé du texte 2">
            <a:extLst>
              <a:ext uri="{FF2B5EF4-FFF2-40B4-BE49-F238E27FC236}">
                <a16:creationId xmlns:a16="http://schemas.microsoft.com/office/drawing/2014/main" id="{7170E455-D550-50EE-C546-27D71D4CDD9C}"/>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8" name="Espace réservé du texte 2">
            <a:extLst>
              <a:ext uri="{FF2B5EF4-FFF2-40B4-BE49-F238E27FC236}">
                <a16:creationId xmlns:a16="http://schemas.microsoft.com/office/drawing/2014/main" id="{82F8BA1F-2501-F5FA-D2EA-F367DBC5AAB6}"/>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9" name="Espace réservé du texte 1">
            <a:extLst>
              <a:ext uri="{FF2B5EF4-FFF2-40B4-BE49-F238E27FC236}">
                <a16:creationId xmlns:a16="http://schemas.microsoft.com/office/drawing/2014/main" id="{6F136088-417A-D65B-FF83-B9E2674212E1}"/>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 </a:t>
            </a:r>
          </a:p>
        </p:txBody>
      </p:sp>
      <p:sp>
        <p:nvSpPr>
          <p:cNvPr id="10" name="Espace réservé du texte 2">
            <a:extLst>
              <a:ext uri="{FF2B5EF4-FFF2-40B4-BE49-F238E27FC236}">
                <a16:creationId xmlns:a16="http://schemas.microsoft.com/office/drawing/2014/main" id="{C18F339F-0D19-3462-9C27-396B76E26F45}"/>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a:p>
        </p:txBody>
      </p:sp>
      <p:sp>
        <p:nvSpPr>
          <p:cNvPr id="12" name="Rectangle 11">
            <a:extLst>
              <a:ext uri="{FF2B5EF4-FFF2-40B4-BE49-F238E27FC236}">
                <a16:creationId xmlns:a16="http://schemas.microsoft.com/office/drawing/2014/main" id="{9829C612-C80B-558F-F718-BA63F6335664}"/>
              </a:ext>
            </a:extLst>
          </p:cNvPr>
          <p:cNvSpPr/>
          <p:nvPr/>
        </p:nvSpPr>
        <p:spPr>
          <a:xfrm>
            <a:off x="397302" y="1713988"/>
            <a:ext cx="11405852" cy="4234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400" b="1"/>
              <a:t>Qualité et pertinence des données externes</a:t>
            </a:r>
            <a:endParaRPr lang="fr-FR" sz="1400"/>
          </a:p>
          <a:p>
            <a:r>
              <a:rPr lang="fr-FR" sz="1200"/>
              <a:t>Si les documents sont peu pertinents, obsolètes, ou biaisés, le texte généré sera affecté. Le fait que les sources soient correctes ne suffit pas : il faut aussi qu’elles soient bien alignées avec la requête.</a:t>
            </a:r>
          </a:p>
          <a:p>
            <a:endParaRPr lang="fr-FR" sz="1200"/>
          </a:p>
          <a:p>
            <a:endParaRPr lang="fr-FR" sz="1200"/>
          </a:p>
          <a:p>
            <a:r>
              <a:rPr lang="fr-FR" sz="1200" b="1"/>
              <a:t>Hallucinations / excès de confiance.</a:t>
            </a:r>
            <a:endParaRPr lang="fr-FR" sz="1200"/>
          </a:p>
          <a:p>
            <a:r>
              <a:rPr lang="fr-FR" sz="1200"/>
              <a:t>Même avec les documents « propres », le modèle peut interpréter mal, extrapoler ou générer des informations non fondées, ou mélanger des sources contradictoires. Le modèle ne détecte pas toujours quand il ne « sait pas »</a:t>
            </a:r>
          </a:p>
          <a:p>
            <a:endParaRPr lang="fr-FR" sz="1200"/>
          </a:p>
          <a:p>
            <a:endParaRPr lang="fr-FR" sz="1200"/>
          </a:p>
          <a:p>
            <a:r>
              <a:rPr lang="fr-FR" sz="1200" b="1"/>
              <a:t>Latence &amp; coût computationnel</a:t>
            </a:r>
            <a:endParaRPr lang="fr-FR" sz="1200"/>
          </a:p>
          <a:p>
            <a:r>
              <a:rPr lang="fr-FR" sz="1200"/>
              <a:t>Le pipeline RAG, avec récupération, stockage et vectorisation est assez lourd. Pour les systèmes réactifs ou en temps réel, c’est un défi.</a:t>
            </a:r>
          </a:p>
          <a:p>
            <a:endParaRPr lang="fr-FR" sz="1200"/>
          </a:p>
          <a:p>
            <a:endParaRPr lang="fr-FR" sz="1200"/>
          </a:p>
          <a:p>
            <a:r>
              <a:rPr lang="fr-FR" sz="1200" b="1"/>
              <a:t>Limite de contexte / contexte fragmenté</a:t>
            </a:r>
            <a:endParaRPr lang="fr-FR" sz="1200"/>
          </a:p>
          <a:p>
            <a:r>
              <a:rPr lang="fr-FR" sz="1200"/>
              <a:t>Si le prompt ou les documents sont très volumineux, il y a des limites de taille de contexte. De plus, les documents récupérés peuvent être composé de beaucoup de petits fragments, ce qui complique la synthèse ou la cohérence globale de la réponse.</a:t>
            </a:r>
          </a:p>
          <a:p>
            <a:endParaRPr lang="fr-FR" sz="1200"/>
          </a:p>
          <a:p>
            <a:endParaRPr lang="fr-FR" sz="1200"/>
          </a:p>
          <a:p>
            <a:r>
              <a:rPr lang="fr-FR" sz="1200" b="1"/>
              <a:t>Scalabilité &amp; maintenance</a:t>
            </a:r>
            <a:endParaRPr lang="fr-FR" sz="1200"/>
          </a:p>
          <a:p>
            <a:r>
              <a:rPr lang="fr-FR" sz="1200"/>
              <a:t>Mettre à jour la base de stockage, </a:t>
            </a:r>
            <a:r>
              <a:rPr lang="fr-FR" sz="1200" err="1"/>
              <a:t>reindexer</a:t>
            </a:r>
            <a:r>
              <a:rPr lang="fr-FR" sz="1200"/>
              <a:t>, maintenir le retriever, gérer les </a:t>
            </a:r>
            <a:r>
              <a:rPr lang="fr-FR" sz="1200" err="1"/>
              <a:t>embeddings</a:t>
            </a:r>
            <a:r>
              <a:rPr lang="fr-FR" sz="1200"/>
              <a:t>, etc., tout cela demande des efforts infrastructurels</a:t>
            </a:r>
          </a:p>
        </p:txBody>
      </p:sp>
    </p:spTree>
    <p:extLst>
      <p:ext uri="{BB962C8B-B14F-4D97-AF65-F5344CB8AC3E}">
        <p14:creationId xmlns:p14="http://schemas.microsoft.com/office/powerpoint/2010/main" val="355275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nodePh="1">
                                  <p:stCondLst>
                                    <p:cond delay="0"/>
                                  </p:stCondLst>
                                  <p:endCondLst>
                                    <p:cond evt="begin" delay="0">
                                      <p:tn val="22"/>
                                    </p:cond>
                                  </p:end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1000"/>
                                        <p:tgtEl>
                                          <p:spTgt spid="12">
                                            <p:txEl>
                                              <p:pRg st="0" end="0"/>
                                            </p:txEl>
                                          </p:spTgt>
                                        </p:tgtEl>
                                      </p:cBhvr>
                                    </p:animEffect>
                                    <p:anim calcmode="lin" valueType="num">
                                      <p:cBhvr>
                                        <p:cTn id="32"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2">
                                            <p:txEl>
                                              <p:pRg st="1" end="1"/>
                                            </p:txEl>
                                          </p:spTgt>
                                        </p:tgtEl>
                                        <p:attrNameLst>
                                          <p:attrName>style.visibility</p:attrName>
                                        </p:attrNameLst>
                                      </p:cBhvr>
                                      <p:to>
                                        <p:strVal val="visible"/>
                                      </p:to>
                                    </p:set>
                                    <p:animEffect transition="in" filter="fade">
                                      <p:cBhvr>
                                        <p:cTn id="36" dur="1000"/>
                                        <p:tgtEl>
                                          <p:spTgt spid="12">
                                            <p:txEl>
                                              <p:pRg st="1" end="1"/>
                                            </p:txEl>
                                          </p:spTgt>
                                        </p:tgtEl>
                                      </p:cBhvr>
                                    </p:animEffect>
                                    <p:anim calcmode="lin" valueType="num">
                                      <p:cBhvr>
                                        <p:cTn id="37"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animEffect transition="in" filter="fade">
                                      <p:cBhvr>
                                        <p:cTn id="43" dur="1000"/>
                                        <p:tgtEl>
                                          <p:spTgt spid="12">
                                            <p:txEl>
                                              <p:pRg st="4" end="4"/>
                                            </p:txEl>
                                          </p:spTgt>
                                        </p:tgtEl>
                                      </p:cBhvr>
                                    </p:animEffect>
                                    <p:anim calcmode="lin" valueType="num">
                                      <p:cBhvr>
                                        <p:cTn id="44"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2">
                                            <p:txEl>
                                              <p:pRg st="5" end="5"/>
                                            </p:txEl>
                                          </p:spTgt>
                                        </p:tgtEl>
                                        <p:attrNameLst>
                                          <p:attrName>style.visibility</p:attrName>
                                        </p:attrNameLst>
                                      </p:cBhvr>
                                      <p:to>
                                        <p:strVal val="visible"/>
                                      </p:to>
                                    </p:set>
                                    <p:animEffect transition="in" filter="fade">
                                      <p:cBhvr>
                                        <p:cTn id="48" dur="1000"/>
                                        <p:tgtEl>
                                          <p:spTgt spid="12">
                                            <p:txEl>
                                              <p:pRg st="5" end="5"/>
                                            </p:txEl>
                                          </p:spTgt>
                                        </p:tgtEl>
                                      </p:cBhvr>
                                    </p:animEffect>
                                    <p:anim calcmode="lin" valueType="num">
                                      <p:cBhvr>
                                        <p:cTn id="49"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2">
                                            <p:txEl>
                                              <p:pRg st="8" end="8"/>
                                            </p:txEl>
                                          </p:spTgt>
                                        </p:tgtEl>
                                        <p:attrNameLst>
                                          <p:attrName>style.visibility</p:attrName>
                                        </p:attrNameLst>
                                      </p:cBhvr>
                                      <p:to>
                                        <p:strVal val="visible"/>
                                      </p:to>
                                    </p:set>
                                    <p:animEffect transition="in" filter="fade">
                                      <p:cBhvr>
                                        <p:cTn id="55" dur="1000"/>
                                        <p:tgtEl>
                                          <p:spTgt spid="12">
                                            <p:txEl>
                                              <p:pRg st="8" end="8"/>
                                            </p:txEl>
                                          </p:spTgt>
                                        </p:tgtEl>
                                      </p:cBhvr>
                                    </p:animEffect>
                                    <p:anim calcmode="lin" valueType="num">
                                      <p:cBhvr>
                                        <p:cTn id="56" dur="1000" fill="hold"/>
                                        <p:tgtEl>
                                          <p:spTgt spid="12">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2">
                                            <p:txEl>
                                              <p:pRg st="8" end="8"/>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2">
                                            <p:txEl>
                                              <p:pRg st="9" end="9"/>
                                            </p:txEl>
                                          </p:spTgt>
                                        </p:tgtEl>
                                        <p:attrNameLst>
                                          <p:attrName>style.visibility</p:attrName>
                                        </p:attrNameLst>
                                      </p:cBhvr>
                                      <p:to>
                                        <p:strVal val="visible"/>
                                      </p:to>
                                    </p:set>
                                    <p:animEffect transition="in" filter="fade">
                                      <p:cBhvr>
                                        <p:cTn id="60" dur="1000"/>
                                        <p:tgtEl>
                                          <p:spTgt spid="12">
                                            <p:txEl>
                                              <p:pRg st="9" end="9"/>
                                            </p:txEl>
                                          </p:spTgt>
                                        </p:tgtEl>
                                      </p:cBhvr>
                                    </p:animEffect>
                                    <p:anim calcmode="lin" valueType="num">
                                      <p:cBhvr>
                                        <p:cTn id="61" dur="1000" fill="hold"/>
                                        <p:tgtEl>
                                          <p:spTgt spid="12">
                                            <p:txEl>
                                              <p:pRg st="9" end="9"/>
                                            </p:txEl>
                                          </p:spTgt>
                                        </p:tgtEl>
                                        <p:attrNameLst>
                                          <p:attrName>ppt_x</p:attrName>
                                        </p:attrNameLst>
                                      </p:cBhvr>
                                      <p:tavLst>
                                        <p:tav tm="0">
                                          <p:val>
                                            <p:strVal val="#ppt_x"/>
                                          </p:val>
                                        </p:tav>
                                        <p:tav tm="100000">
                                          <p:val>
                                            <p:strVal val="#ppt_x"/>
                                          </p:val>
                                        </p:tav>
                                      </p:tavLst>
                                    </p:anim>
                                    <p:anim calcmode="lin" valueType="num">
                                      <p:cBhvr>
                                        <p:cTn id="62" dur="1000" fill="hold"/>
                                        <p:tgtEl>
                                          <p:spTgt spid="1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2">
                                            <p:txEl>
                                              <p:pRg st="12" end="12"/>
                                            </p:txEl>
                                          </p:spTgt>
                                        </p:tgtEl>
                                        <p:attrNameLst>
                                          <p:attrName>style.visibility</p:attrName>
                                        </p:attrNameLst>
                                      </p:cBhvr>
                                      <p:to>
                                        <p:strVal val="visible"/>
                                      </p:to>
                                    </p:set>
                                    <p:animEffect transition="in" filter="fade">
                                      <p:cBhvr>
                                        <p:cTn id="67" dur="1000"/>
                                        <p:tgtEl>
                                          <p:spTgt spid="12">
                                            <p:txEl>
                                              <p:pRg st="12" end="12"/>
                                            </p:txEl>
                                          </p:spTgt>
                                        </p:tgtEl>
                                      </p:cBhvr>
                                    </p:animEffect>
                                    <p:anim calcmode="lin" valueType="num">
                                      <p:cBhvr>
                                        <p:cTn id="68" dur="1000" fill="hold"/>
                                        <p:tgtEl>
                                          <p:spTgt spid="12">
                                            <p:txEl>
                                              <p:pRg st="12" end="12"/>
                                            </p:txEl>
                                          </p:spTgt>
                                        </p:tgtEl>
                                        <p:attrNameLst>
                                          <p:attrName>ppt_x</p:attrName>
                                        </p:attrNameLst>
                                      </p:cBhvr>
                                      <p:tavLst>
                                        <p:tav tm="0">
                                          <p:val>
                                            <p:strVal val="#ppt_x"/>
                                          </p:val>
                                        </p:tav>
                                        <p:tav tm="100000">
                                          <p:val>
                                            <p:strVal val="#ppt_x"/>
                                          </p:val>
                                        </p:tav>
                                      </p:tavLst>
                                    </p:anim>
                                    <p:anim calcmode="lin" valueType="num">
                                      <p:cBhvr>
                                        <p:cTn id="69" dur="1000" fill="hold"/>
                                        <p:tgtEl>
                                          <p:spTgt spid="12">
                                            <p:txEl>
                                              <p:pRg st="12" end="12"/>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2">
                                            <p:txEl>
                                              <p:pRg st="13" end="13"/>
                                            </p:txEl>
                                          </p:spTgt>
                                        </p:tgtEl>
                                        <p:attrNameLst>
                                          <p:attrName>style.visibility</p:attrName>
                                        </p:attrNameLst>
                                      </p:cBhvr>
                                      <p:to>
                                        <p:strVal val="visible"/>
                                      </p:to>
                                    </p:set>
                                    <p:animEffect transition="in" filter="fade">
                                      <p:cBhvr>
                                        <p:cTn id="72" dur="1000"/>
                                        <p:tgtEl>
                                          <p:spTgt spid="12">
                                            <p:txEl>
                                              <p:pRg st="13" end="13"/>
                                            </p:txEl>
                                          </p:spTgt>
                                        </p:tgtEl>
                                      </p:cBhvr>
                                    </p:animEffect>
                                    <p:anim calcmode="lin" valueType="num">
                                      <p:cBhvr>
                                        <p:cTn id="73" dur="1000" fill="hold"/>
                                        <p:tgtEl>
                                          <p:spTgt spid="12">
                                            <p:txEl>
                                              <p:pRg st="13" end="13"/>
                                            </p:txEl>
                                          </p:spTgt>
                                        </p:tgtEl>
                                        <p:attrNameLst>
                                          <p:attrName>ppt_x</p:attrName>
                                        </p:attrNameLst>
                                      </p:cBhvr>
                                      <p:tavLst>
                                        <p:tav tm="0">
                                          <p:val>
                                            <p:strVal val="#ppt_x"/>
                                          </p:val>
                                        </p:tav>
                                        <p:tav tm="100000">
                                          <p:val>
                                            <p:strVal val="#ppt_x"/>
                                          </p:val>
                                        </p:tav>
                                      </p:tavLst>
                                    </p:anim>
                                    <p:anim calcmode="lin" valueType="num">
                                      <p:cBhvr>
                                        <p:cTn id="74" dur="1000" fill="hold"/>
                                        <p:tgtEl>
                                          <p:spTgt spid="12">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12">
                                            <p:txEl>
                                              <p:pRg st="16" end="16"/>
                                            </p:txEl>
                                          </p:spTgt>
                                        </p:tgtEl>
                                        <p:attrNameLst>
                                          <p:attrName>style.visibility</p:attrName>
                                        </p:attrNameLst>
                                      </p:cBhvr>
                                      <p:to>
                                        <p:strVal val="visible"/>
                                      </p:to>
                                    </p:set>
                                    <p:animEffect transition="in" filter="fade">
                                      <p:cBhvr>
                                        <p:cTn id="79" dur="1000"/>
                                        <p:tgtEl>
                                          <p:spTgt spid="12">
                                            <p:txEl>
                                              <p:pRg st="16" end="16"/>
                                            </p:txEl>
                                          </p:spTgt>
                                        </p:tgtEl>
                                      </p:cBhvr>
                                    </p:animEffect>
                                    <p:anim calcmode="lin" valueType="num">
                                      <p:cBhvr>
                                        <p:cTn id="80" dur="1000" fill="hold"/>
                                        <p:tgtEl>
                                          <p:spTgt spid="12">
                                            <p:txEl>
                                              <p:pRg st="16" end="16"/>
                                            </p:txEl>
                                          </p:spTgt>
                                        </p:tgtEl>
                                        <p:attrNameLst>
                                          <p:attrName>ppt_x</p:attrName>
                                        </p:attrNameLst>
                                      </p:cBhvr>
                                      <p:tavLst>
                                        <p:tav tm="0">
                                          <p:val>
                                            <p:strVal val="#ppt_x"/>
                                          </p:val>
                                        </p:tav>
                                        <p:tav tm="100000">
                                          <p:val>
                                            <p:strVal val="#ppt_x"/>
                                          </p:val>
                                        </p:tav>
                                      </p:tavLst>
                                    </p:anim>
                                    <p:anim calcmode="lin" valueType="num">
                                      <p:cBhvr>
                                        <p:cTn id="81" dur="1000" fill="hold"/>
                                        <p:tgtEl>
                                          <p:spTgt spid="12">
                                            <p:txEl>
                                              <p:pRg st="16" end="16"/>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2">
                                            <p:txEl>
                                              <p:pRg st="17" end="17"/>
                                            </p:txEl>
                                          </p:spTgt>
                                        </p:tgtEl>
                                        <p:attrNameLst>
                                          <p:attrName>style.visibility</p:attrName>
                                        </p:attrNameLst>
                                      </p:cBhvr>
                                      <p:to>
                                        <p:strVal val="visible"/>
                                      </p:to>
                                    </p:set>
                                    <p:animEffect transition="in" filter="fade">
                                      <p:cBhvr>
                                        <p:cTn id="84" dur="1000"/>
                                        <p:tgtEl>
                                          <p:spTgt spid="12">
                                            <p:txEl>
                                              <p:pRg st="17" end="17"/>
                                            </p:txEl>
                                          </p:spTgt>
                                        </p:tgtEl>
                                      </p:cBhvr>
                                    </p:animEffect>
                                    <p:anim calcmode="lin" valueType="num">
                                      <p:cBhvr>
                                        <p:cTn id="85" dur="1000" fill="hold"/>
                                        <p:tgtEl>
                                          <p:spTgt spid="12">
                                            <p:txEl>
                                              <p:pRg st="17" end="17"/>
                                            </p:txEl>
                                          </p:spTgt>
                                        </p:tgtEl>
                                        <p:attrNameLst>
                                          <p:attrName>ppt_x</p:attrName>
                                        </p:attrNameLst>
                                      </p:cBhvr>
                                      <p:tavLst>
                                        <p:tav tm="0">
                                          <p:val>
                                            <p:strVal val="#ppt_x"/>
                                          </p:val>
                                        </p:tav>
                                        <p:tav tm="100000">
                                          <p:val>
                                            <p:strVal val="#ppt_x"/>
                                          </p:val>
                                        </p:tav>
                                      </p:tavLst>
                                    </p:anim>
                                    <p:anim calcmode="lin" valueType="num">
                                      <p:cBhvr>
                                        <p:cTn id="86" dur="1000" fill="hold"/>
                                        <p:tgtEl>
                                          <p:spTgt spid="12">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30A4DB55-8624-760E-B402-2B88EC34C2D1}"/>
            </a:ext>
          </a:extLst>
        </p:cNvPr>
        <p:cNvGrpSpPr/>
        <p:nvPr/>
      </p:nvGrpSpPr>
      <p:grpSpPr>
        <a:xfrm>
          <a:off x="0" y="0"/>
          <a:ext cx="0" cy="0"/>
          <a:chOff x="0" y="0"/>
          <a:chExt cx="0" cy="0"/>
        </a:xfrm>
      </p:grpSpPr>
      <p:sp>
        <p:nvSpPr>
          <p:cNvPr id="7" name="object 5">
            <a:extLst>
              <a:ext uri="{FF2B5EF4-FFF2-40B4-BE49-F238E27FC236}">
                <a16:creationId xmlns:a16="http://schemas.microsoft.com/office/drawing/2014/main" id="{72B86A43-D073-6DED-5EE7-49F9EED0DF9A}"/>
              </a:ext>
            </a:extLst>
          </p:cNvPr>
          <p:cNvSpPr txBox="1">
            <a:spLocks noGrp="1"/>
          </p:cNvSpPr>
          <p:nvPr>
            <p:ph type="ctrTitle"/>
          </p:nvPr>
        </p:nvSpPr>
        <p:spPr>
          <a:xfrm>
            <a:off x="2783632" y="2747260"/>
            <a:ext cx="11631974" cy="1263011"/>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1401"/>
              </a:spcBef>
              <a:spcAft>
                <a:spcPts val="0"/>
              </a:spcAft>
              <a:buClrTx/>
              <a:buSzTx/>
              <a:buFontTx/>
              <a:buNone/>
              <a:tabLst/>
              <a:defRPr/>
            </a:pPr>
            <a:r>
              <a:rPr kumimoji="0" lang="en-GB" sz="4800" b="0" i="0" u="none" strike="noStrike" kern="1200" cap="none" spc="-121" normalizeH="0" baseline="0" noProof="0">
                <a:ln>
                  <a:noFill/>
                </a:ln>
                <a:solidFill>
                  <a:srgbClr val="FFFFFF"/>
                </a:solidFill>
                <a:effectLst/>
                <a:uLnTx/>
                <a:uFillTx/>
                <a:latin typeface="+mj-lt"/>
                <a:ea typeface="+mn-ea"/>
                <a:cs typeface="Ubuntu Light"/>
              </a:rPr>
              <a:t>L’IA </a:t>
            </a:r>
            <a:r>
              <a:rPr kumimoji="0" lang="en-GB" sz="4800" b="0" i="0" u="none" strike="noStrike" kern="1200" cap="none" spc="-121" normalizeH="0" baseline="0" noProof="0" err="1">
                <a:ln>
                  <a:noFill/>
                </a:ln>
                <a:solidFill>
                  <a:srgbClr val="FFFFFF"/>
                </a:solidFill>
                <a:effectLst/>
                <a:uLnTx/>
                <a:uFillTx/>
                <a:latin typeface="+mj-lt"/>
                <a:ea typeface="+mn-ea"/>
                <a:cs typeface="Ubuntu Light"/>
              </a:rPr>
              <a:t>agentique</a:t>
            </a:r>
            <a:r>
              <a:rPr kumimoji="0" lang="en-GB" sz="4800" b="0" i="0" u="none" strike="noStrike" kern="1200" cap="none" spc="-121" normalizeH="0" baseline="0" noProof="0">
                <a:ln>
                  <a:noFill/>
                </a:ln>
                <a:solidFill>
                  <a:srgbClr val="FFFFFF"/>
                </a:solidFill>
                <a:effectLst/>
                <a:uLnTx/>
                <a:uFillTx/>
                <a:latin typeface="+mj-lt"/>
                <a:ea typeface="+mn-ea"/>
                <a:cs typeface="Ubuntu Light"/>
              </a:rPr>
              <a:t> </a:t>
            </a:r>
            <a:br>
              <a:rPr kumimoji="0" lang="en-GB" sz="8800" b="0" i="0" u="none" strike="noStrike" kern="1200" cap="none" spc="-121" normalizeH="0" baseline="0" noProof="0">
                <a:ln>
                  <a:noFill/>
                </a:ln>
                <a:solidFill>
                  <a:srgbClr val="FFFFFF"/>
                </a:solidFill>
                <a:effectLst/>
                <a:uLnTx/>
                <a:uFillTx/>
                <a:latin typeface="+mj-lt"/>
                <a:ea typeface="+mn-ea"/>
                <a:cs typeface="Ubuntu Light"/>
              </a:rPr>
            </a:br>
            <a:r>
              <a:rPr kumimoji="0" lang="en-GB" sz="4000" b="0" i="1" u="none" strike="noStrike" kern="1200" cap="none" spc="-121" normalizeH="0" baseline="0" noProof="0">
                <a:ln>
                  <a:noFill/>
                </a:ln>
                <a:solidFill>
                  <a:srgbClr val="FFFFFF"/>
                </a:solidFill>
                <a:effectLst/>
                <a:uLnTx/>
                <a:uFillTx/>
                <a:latin typeface="Ubuntu Light" panose="020B0304030602030204" pitchFamily="34" charset="0"/>
                <a:ea typeface="+mn-ea"/>
              </a:rPr>
              <a:t>Le </a:t>
            </a:r>
            <a:r>
              <a:rPr kumimoji="0" lang="en-GB" sz="4000" b="0" i="1" u="none" strike="noStrike" kern="1200" cap="none" spc="-121" normalizeH="0" baseline="0" noProof="0" err="1">
                <a:ln>
                  <a:noFill/>
                </a:ln>
                <a:solidFill>
                  <a:srgbClr val="FFFFFF"/>
                </a:solidFill>
                <a:effectLst/>
                <a:uLnTx/>
                <a:uFillTx/>
                <a:latin typeface="Ubuntu Light" panose="020B0304030602030204" pitchFamily="34" charset="0"/>
                <a:ea typeface="+mn-ea"/>
              </a:rPr>
              <a:t>protocole</a:t>
            </a:r>
            <a:r>
              <a:rPr kumimoji="0" lang="en-GB" sz="4000" b="0" i="1" u="none" strike="noStrike" kern="1200" cap="none" spc="-121" normalizeH="0" baseline="0" noProof="0">
                <a:ln>
                  <a:noFill/>
                </a:ln>
                <a:solidFill>
                  <a:srgbClr val="FFFFFF"/>
                </a:solidFill>
                <a:effectLst/>
                <a:uLnTx/>
                <a:uFillTx/>
                <a:latin typeface="Ubuntu Light" panose="020B0304030602030204" pitchFamily="34" charset="0"/>
                <a:ea typeface="+mn-ea"/>
              </a:rPr>
              <a:t> MCP change la </a:t>
            </a:r>
            <a:r>
              <a:rPr kumimoji="0" lang="en-GB" sz="4000" b="0" i="1" u="none" strike="noStrike" kern="1200" cap="none" spc="-121" normalizeH="0" baseline="0" noProof="0" err="1">
                <a:ln>
                  <a:noFill/>
                </a:ln>
                <a:solidFill>
                  <a:srgbClr val="FFFFFF"/>
                </a:solidFill>
                <a:effectLst/>
                <a:uLnTx/>
                <a:uFillTx/>
                <a:latin typeface="Ubuntu Light" panose="020B0304030602030204" pitchFamily="34" charset="0"/>
                <a:ea typeface="+mn-ea"/>
              </a:rPr>
              <a:t>donne</a:t>
            </a:r>
            <a:endParaRPr kumimoji="0" lang="en-GB" sz="4000" b="0" i="1" u="none" strike="noStrike" kern="1200" cap="none" spc="0" normalizeH="0" baseline="0" noProof="0">
              <a:ln>
                <a:noFill/>
              </a:ln>
              <a:solidFill>
                <a:schemeClr val="tx1"/>
              </a:solidFill>
              <a:effectLst/>
              <a:uLnTx/>
              <a:uFillTx/>
              <a:latin typeface="Ubuntu Light" panose="020B0304030602030204" pitchFamily="34" charset="0"/>
              <a:ea typeface="+mn-ea"/>
            </a:endParaRPr>
          </a:p>
        </p:txBody>
      </p:sp>
      <p:pic>
        <p:nvPicPr>
          <p:cNvPr id="4" name="Image 3">
            <a:extLst>
              <a:ext uri="{FF2B5EF4-FFF2-40B4-BE49-F238E27FC236}">
                <a16:creationId xmlns:a16="http://schemas.microsoft.com/office/drawing/2014/main" id="{C47B0403-75FA-635D-C2B7-94FBE84F26B8}"/>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7928" y="836712"/>
            <a:ext cx="7729744" cy="6403861"/>
          </a:xfrm>
          <a:prstGeom prst="rect">
            <a:avLst/>
          </a:prstGeom>
        </p:spPr>
      </p:pic>
      <p:sp>
        <p:nvSpPr>
          <p:cNvPr id="3" name="object 3">
            <a:extLst>
              <a:ext uri="{FF2B5EF4-FFF2-40B4-BE49-F238E27FC236}">
                <a16:creationId xmlns:a16="http://schemas.microsoft.com/office/drawing/2014/main" id="{C6B0F89F-B33C-D6A2-FEF1-F1A095DDC418}"/>
              </a:ex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Ubuntu"/>
              <a:ea typeface="+mn-ea"/>
              <a:cs typeface="+mn-cs"/>
            </a:endParaRPr>
          </a:p>
        </p:txBody>
      </p:sp>
      <p:sp>
        <p:nvSpPr>
          <p:cNvPr id="6" name="ZoneTexte 5">
            <a:extLst>
              <a:ext uri="{FF2B5EF4-FFF2-40B4-BE49-F238E27FC236}">
                <a16:creationId xmlns:a16="http://schemas.microsoft.com/office/drawing/2014/main" id="{A297D0D5-4E90-EAC7-4D54-66279F5B2466}"/>
              </a:ext>
            </a:extLst>
          </p:cNvPr>
          <p:cNvSpPr txBox="1"/>
          <p:nvPr/>
        </p:nvSpPr>
        <p:spPr>
          <a:xfrm>
            <a:off x="5627948" y="1390866"/>
            <a:ext cx="936104" cy="1017843"/>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6000" b="0" i="0" u="none" strike="noStrike" kern="1200" cap="none" spc="-121" normalizeH="0" baseline="0" noProof="0">
                <a:ln>
                  <a:noFill/>
                </a:ln>
                <a:solidFill>
                  <a:srgbClr val="FFFFFF"/>
                </a:solidFill>
                <a:effectLst/>
                <a:uLnTx/>
                <a:uFillTx/>
                <a:latin typeface="Ubuntu Medium"/>
                <a:ea typeface="+mn-ea"/>
                <a:cs typeface="Ubuntu Light"/>
              </a:rPr>
              <a:t>IV</a:t>
            </a:r>
            <a:endParaRPr kumimoji="0" lang="fr-FR" sz="6000" b="0" i="0" u="none" strike="noStrike" kern="1200" cap="none" spc="0" normalizeH="0" baseline="0" noProof="0">
              <a:ln>
                <a:noFill/>
              </a:ln>
              <a:solidFill>
                <a:prstClr val="black"/>
              </a:solidFill>
              <a:effectLst/>
              <a:uLnTx/>
              <a:uFillTx/>
              <a:latin typeface="Ubuntu"/>
              <a:ea typeface="+mn-ea"/>
              <a:cs typeface="+mn-cs"/>
            </a:endParaRPr>
          </a:p>
        </p:txBody>
      </p:sp>
      <p:cxnSp>
        <p:nvCxnSpPr>
          <p:cNvPr id="8" name="Connecteur droit 7">
            <a:extLst>
              <a:ext uri="{FF2B5EF4-FFF2-40B4-BE49-F238E27FC236}">
                <a16:creationId xmlns:a16="http://schemas.microsoft.com/office/drawing/2014/main" id="{307074E0-6E70-2913-4ABA-B665E7F1190E}"/>
              </a:ext>
            </a:extLst>
          </p:cNvPr>
          <p:cNvCxnSpPr/>
          <p:nvPr/>
        </p:nvCxnSpPr>
        <p:spPr>
          <a:xfrm>
            <a:off x="5339916" y="2408710"/>
            <a:ext cx="14401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588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7B6D4EF1-4004-D1D7-066E-4268C0695024}"/>
            </a:ext>
          </a:extLst>
        </p:cNvPr>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5A6D4E4-9A84-2B02-7919-15221BEB1658}"/>
              </a:ext>
            </a:extLst>
          </p:cNvPr>
          <p:cNvSpPr>
            <a:spLocks noGrp="1"/>
          </p:cNvSpPr>
          <p:nvPr>
            <p:ph type="body" sz="quarter" idx="15"/>
          </p:nvPr>
        </p:nvSpPr>
        <p:spPr/>
        <p:txBody>
          <a:bodyPr/>
          <a:lstStyle/>
          <a:p>
            <a:r>
              <a:rPr lang="fr-FR"/>
              <a:t>Extension des capacités intrinsèques du LLM</a:t>
            </a:r>
          </a:p>
        </p:txBody>
      </p:sp>
      <p:sp>
        <p:nvSpPr>
          <p:cNvPr id="3" name="Espace réservé du texte 2">
            <a:extLst>
              <a:ext uri="{FF2B5EF4-FFF2-40B4-BE49-F238E27FC236}">
                <a16:creationId xmlns:a16="http://schemas.microsoft.com/office/drawing/2014/main" id="{2018A0AE-0952-DB12-9687-049A4D4C45F5}"/>
              </a:ext>
            </a:extLst>
          </p:cNvPr>
          <p:cNvSpPr>
            <a:spLocks noGrp="1"/>
          </p:cNvSpPr>
          <p:nvPr>
            <p:ph type="body" sz="quarter" idx="17"/>
          </p:nvPr>
        </p:nvSpPr>
        <p:spPr>
          <a:xfrm>
            <a:off x="414971" y="1624108"/>
            <a:ext cx="11369042" cy="680942"/>
          </a:xfrm>
        </p:spPr>
        <p:txBody>
          <a:bodyPr/>
          <a:lstStyle/>
          <a:p>
            <a:r>
              <a:rPr lang="fr-FR" sz="1800"/>
              <a:t>Principe</a:t>
            </a:r>
            <a:r>
              <a:rPr lang="fr-FR" sz="1600"/>
              <a:t> </a:t>
            </a:r>
          </a:p>
          <a:p>
            <a:pPr marL="285750" indent="-285750">
              <a:buFont typeface="Arial" panose="020B0604020202020204" pitchFamily="34" charset="0"/>
              <a:buChar char="•"/>
            </a:pPr>
            <a:r>
              <a:rPr lang="fr-FR"/>
              <a:t>Interaction structurée entre le LLM et des outils/services externes préalablement identifiés</a:t>
            </a:r>
          </a:p>
          <a:p>
            <a:endParaRPr lang="fr-FR" sz="1600"/>
          </a:p>
        </p:txBody>
      </p:sp>
      <p:sp>
        <p:nvSpPr>
          <p:cNvPr id="4" name="Titre 3">
            <a:extLst>
              <a:ext uri="{FF2B5EF4-FFF2-40B4-BE49-F238E27FC236}">
                <a16:creationId xmlns:a16="http://schemas.microsoft.com/office/drawing/2014/main" id="{9CB34B45-FF19-3708-CD68-5844E56EC51B}"/>
              </a:ext>
            </a:extLst>
          </p:cNvPr>
          <p:cNvSpPr>
            <a:spLocks noGrp="1"/>
          </p:cNvSpPr>
          <p:nvPr>
            <p:ph type="title"/>
          </p:nvPr>
        </p:nvSpPr>
        <p:spPr/>
        <p:txBody>
          <a:bodyPr/>
          <a:lstStyle/>
          <a:p>
            <a:r>
              <a:rPr lang="fr-FR" err="1"/>
              <a:t>Function</a:t>
            </a:r>
            <a:r>
              <a:rPr lang="fr-FR"/>
              <a:t> Calling</a:t>
            </a:r>
          </a:p>
        </p:txBody>
      </p:sp>
      <p:sp>
        <p:nvSpPr>
          <p:cNvPr id="5" name="Espace réservé du texte 2">
            <a:extLst>
              <a:ext uri="{FF2B5EF4-FFF2-40B4-BE49-F238E27FC236}">
                <a16:creationId xmlns:a16="http://schemas.microsoft.com/office/drawing/2014/main" id="{5A7F2F8F-676F-A30E-D4F2-1B9D23F51C6F}"/>
              </a:ext>
            </a:extLst>
          </p:cNvPr>
          <p:cNvSpPr txBox="1">
            <a:spLocks/>
          </p:cNvSpPr>
          <p:nvPr/>
        </p:nvSpPr>
        <p:spPr>
          <a:xfrm>
            <a:off x="414971" y="2428874"/>
            <a:ext cx="11369042" cy="1504951"/>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fr-FR" sz="1800" b="0" i="0" u="none" strike="noStrike" kern="1200" cap="none" spc="0" normalizeH="0" baseline="0" noProof="0">
                <a:ln>
                  <a:noFill/>
                </a:ln>
                <a:solidFill>
                  <a:srgbClr val="FFFFFF"/>
                </a:solidFill>
                <a:effectLst/>
                <a:uLnTx/>
                <a:uFillTx/>
                <a:latin typeface="Ubuntu"/>
                <a:ea typeface="+mn-ea"/>
                <a:cs typeface="+mn-cs"/>
              </a:rPr>
              <a:t>Mise en œuvre technique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Description des fonctions/</a:t>
            </a:r>
            <a:r>
              <a:rPr kumimoji="0" lang="fr-FR" sz="1400" b="0" i="0" u="none" strike="noStrike" kern="1200" cap="none" spc="0" normalizeH="0" baseline="0" noProof="0" err="1">
                <a:ln>
                  <a:noFill/>
                </a:ln>
                <a:solidFill>
                  <a:srgbClr val="FFFFFF"/>
                </a:solidFill>
                <a:effectLst/>
                <a:uLnTx/>
                <a:uFillTx/>
                <a:latin typeface="Ubuntu"/>
                <a:ea typeface="+mn-ea"/>
                <a:cs typeface="+mn-cs"/>
              </a:rPr>
              <a:t>tools</a:t>
            </a:r>
            <a:r>
              <a:rPr kumimoji="0" lang="fr-FR" sz="1400" b="0" i="0" u="none" strike="noStrike" kern="1200" cap="none" spc="0" normalizeH="0" baseline="0" noProof="0">
                <a:ln>
                  <a:noFill/>
                </a:ln>
                <a:solidFill>
                  <a:srgbClr val="FFFFFF"/>
                </a:solidFill>
                <a:effectLst/>
                <a:uLnTx/>
                <a:uFillTx/>
                <a:latin typeface="Ubuntu"/>
                <a:ea typeface="+mn-ea"/>
                <a:cs typeface="+mn-cs"/>
              </a:rPr>
              <a:t> via des schémas JSON</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Analyse de l’intention utilisateur par le LLM</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Appel de fonctions/</a:t>
            </a:r>
            <a:r>
              <a:rPr kumimoji="0" lang="fr-FR" sz="1400" b="0" i="0" u="none" strike="noStrike" kern="1200" cap="none" spc="0" normalizeH="0" baseline="0" noProof="0" err="1">
                <a:ln>
                  <a:noFill/>
                </a:ln>
                <a:solidFill>
                  <a:srgbClr val="FFFFFF"/>
                </a:solidFill>
                <a:effectLst/>
                <a:uLnTx/>
                <a:uFillTx/>
                <a:latin typeface="Ubuntu"/>
                <a:ea typeface="+mn-ea"/>
                <a:cs typeface="+mn-cs"/>
              </a:rPr>
              <a:t>tools</a:t>
            </a:r>
            <a:r>
              <a:rPr kumimoji="0" lang="fr-FR" sz="1400" b="0" i="0" u="none" strike="noStrike" kern="1200" cap="none" spc="0" normalizeH="0" baseline="0" noProof="0">
                <a:ln>
                  <a:noFill/>
                </a:ln>
                <a:solidFill>
                  <a:srgbClr val="FFFFFF"/>
                </a:solidFill>
                <a:effectLst/>
                <a:uLnTx/>
                <a:uFillTx/>
                <a:latin typeface="Ubuntu"/>
                <a:ea typeface="+mn-ea"/>
                <a:cs typeface="+mn-cs"/>
              </a:rPr>
              <a:t> par le LLM avec des paramètres structurés et valorisés avec le contexte courant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Exécution/délégation des fonctions/</a:t>
            </a:r>
            <a:r>
              <a:rPr kumimoji="0" lang="fr-FR" sz="1400" b="0" i="0" u="none" strike="noStrike" kern="1200" cap="none" spc="0" normalizeH="0" baseline="0" noProof="0" err="1">
                <a:ln>
                  <a:noFill/>
                </a:ln>
                <a:solidFill>
                  <a:srgbClr val="FFFFFF"/>
                </a:solidFill>
                <a:effectLst/>
                <a:uLnTx/>
                <a:uFillTx/>
                <a:latin typeface="Ubuntu"/>
                <a:ea typeface="+mn-ea"/>
                <a:cs typeface="+mn-cs"/>
              </a:rPr>
              <a:t>tools</a:t>
            </a:r>
            <a:r>
              <a:rPr kumimoji="0" lang="fr-FR" sz="1400" b="0" i="0" u="none" strike="noStrike" kern="1200" cap="none" spc="0" normalizeH="0" baseline="0" noProof="0">
                <a:ln>
                  <a:noFill/>
                </a:ln>
                <a:solidFill>
                  <a:srgbClr val="FFFFFF"/>
                </a:solidFill>
                <a:effectLst/>
                <a:uLnTx/>
                <a:uFillTx/>
                <a:latin typeface="Ubuntu"/>
                <a:ea typeface="+mn-ea"/>
                <a:cs typeface="+mn-cs"/>
              </a:rPr>
              <a:t> par l’assistant/agent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fr-FR" sz="1400" b="0" i="0" u="none" strike="noStrike" kern="1200" cap="none" spc="0" normalizeH="0" baseline="0" noProof="0">
              <a:ln>
                <a:noFill/>
              </a:ln>
              <a:solidFill>
                <a:srgbClr val="FFFFFF"/>
              </a:solidFill>
              <a:effectLst/>
              <a:uLnTx/>
              <a:uFillTx/>
              <a:latin typeface="Ubuntu"/>
              <a:ea typeface="+mn-ea"/>
              <a:cs typeface="+mn-cs"/>
            </a:endParaRPr>
          </a:p>
        </p:txBody>
      </p:sp>
      <p:sp>
        <p:nvSpPr>
          <p:cNvPr id="6" name="Espace réservé du texte 2">
            <a:extLst>
              <a:ext uri="{FF2B5EF4-FFF2-40B4-BE49-F238E27FC236}">
                <a16:creationId xmlns:a16="http://schemas.microsoft.com/office/drawing/2014/main" id="{335BA61F-4D98-F159-E8D7-DDE750E2C7C0}"/>
              </a:ext>
            </a:extLst>
          </p:cNvPr>
          <p:cNvSpPr txBox="1">
            <a:spLocks/>
          </p:cNvSpPr>
          <p:nvPr/>
        </p:nvSpPr>
        <p:spPr>
          <a:xfrm>
            <a:off x="414971" y="4057649"/>
            <a:ext cx="11369042" cy="239553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fr-FR" sz="1800" b="0" i="0" u="none" strike="noStrike" kern="1200" cap="none" spc="0" normalizeH="0" baseline="0" noProof="0">
                <a:ln>
                  <a:noFill/>
                </a:ln>
                <a:solidFill>
                  <a:srgbClr val="FFFFFF"/>
                </a:solidFill>
                <a:effectLst/>
                <a:uLnTx/>
                <a:uFillTx/>
                <a:latin typeface="Ubuntu"/>
                <a:ea typeface="+mn-ea"/>
                <a:cs typeface="+mn-cs"/>
              </a:rPr>
              <a:t>Cas d’usages typiques</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Recherche WEB et accès à des APIs</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Manipulation de fichiers et bases de données</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Calculs complexes et visualisation</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Intégration avec des systèmes métier</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fr-FR" sz="1400" b="0" i="0" u="none" strike="noStrike" kern="1200" cap="none" spc="0" normalizeH="0" baseline="0" noProof="0">
              <a:ln>
                <a:noFill/>
              </a:ln>
              <a:solidFill>
                <a:srgbClr val="FFFFFF"/>
              </a:solidFill>
              <a:effectLst/>
              <a:uLnTx/>
              <a:uFillTx/>
              <a:latin typeface="Ubuntu"/>
              <a:ea typeface="+mn-ea"/>
              <a:cs typeface="+mn-cs"/>
            </a:endParaRPr>
          </a:p>
        </p:txBody>
      </p:sp>
      <p:sp>
        <p:nvSpPr>
          <p:cNvPr id="7" name="Espace réservé du texte 2">
            <a:extLst>
              <a:ext uri="{FF2B5EF4-FFF2-40B4-BE49-F238E27FC236}">
                <a16:creationId xmlns:a16="http://schemas.microsoft.com/office/drawing/2014/main" id="{5ADCAC90-3758-6E67-C9C9-4215E2537370}"/>
              </a:ext>
            </a:extLst>
          </p:cNvPr>
          <p:cNvSpPr txBox="1">
            <a:spLocks/>
          </p:cNvSpPr>
          <p:nvPr/>
        </p:nvSpPr>
        <p:spPr>
          <a:xfrm>
            <a:off x="414971" y="5343524"/>
            <a:ext cx="11369042" cy="11096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fr-FR" sz="1400" b="0" i="0" u="none" strike="noStrike" kern="1200" cap="none" spc="0" normalizeH="0" baseline="0" noProof="0">
              <a:ln>
                <a:noFill/>
              </a:ln>
              <a:solidFill>
                <a:srgbClr val="FFFFFF"/>
              </a:solidFill>
              <a:effectLst/>
              <a:uLnTx/>
              <a:uFillTx/>
              <a:latin typeface="Ubuntu"/>
              <a:ea typeface="+mn-ea"/>
              <a:cs typeface="+mn-cs"/>
            </a:endParaRPr>
          </a:p>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fr-FR" sz="2400" b="1" i="0" u="none" strike="noStrike" kern="1200" cap="none" spc="0" normalizeH="0" baseline="0" noProof="0">
                <a:ln>
                  <a:noFill/>
                </a:ln>
                <a:solidFill>
                  <a:srgbClr val="0070AD">
                    <a:lumMod val="40000"/>
                    <a:lumOff val="60000"/>
                  </a:srgbClr>
                </a:solidFill>
                <a:effectLst/>
                <a:uLnTx/>
                <a:uFillTx/>
                <a:latin typeface="Ubuntu"/>
                <a:ea typeface="+mn-ea"/>
                <a:cs typeface="+mn-cs"/>
              </a:rPr>
              <a:t>MCP est le standard permettant de connecter ces appels de fonctions aux outils/services qui les implémentent</a:t>
            </a:r>
          </a:p>
        </p:txBody>
      </p:sp>
    </p:spTree>
    <p:extLst>
      <p:ext uri="{BB962C8B-B14F-4D97-AF65-F5344CB8AC3E}">
        <p14:creationId xmlns:p14="http://schemas.microsoft.com/office/powerpoint/2010/main" val="101205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EA9B63C8-2A0E-B399-7F80-2EF1222D3D63}"/>
              </a:ext>
            </a:extLst>
          </p:cNvPr>
          <p:cNvSpPr>
            <a:spLocks noGrp="1"/>
          </p:cNvSpPr>
          <p:nvPr>
            <p:ph type="body" sz="quarter" idx="15"/>
          </p:nvPr>
        </p:nvSpPr>
        <p:spPr/>
        <p:txBody>
          <a:bodyPr/>
          <a:lstStyle/>
          <a:p>
            <a:r>
              <a:rPr lang="fr-FR"/>
              <a:t>MCP, l’USB-C de l’IA</a:t>
            </a:r>
          </a:p>
        </p:txBody>
      </p:sp>
      <p:sp>
        <p:nvSpPr>
          <p:cNvPr id="3" name="Espace réservé du texte 2">
            <a:extLst>
              <a:ext uri="{FF2B5EF4-FFF2-40B4-BE49-F238E27FC236}">
                <a16:creationId xmlns:a16="http://schemas.microsoft.com/office/drawing/2014/main" id="{705787B5-7626-0F6D-49DC-B37CEE89E69A}"/>
              </a:ext>
            </a:extLst>
          </p:cNvPr>
          <p:cNvSpPr>
            <a:spLocks noGrp="1"/>
          </p:cNvSpPr>
          <p:nvPr>
            <p:ph type="body" sz="quarter" idx="17"/>
          </p:nvPr>
        </p:nvSpPr>
        <p:spPr/>
        <p:txBody>
          <a:bodyPr/>
          <a:lstStyle/>
          <a:p>
            <a:pPr marL="285750" indent="-285750">
              <a:buFont typeface="Arial" panose="020B0604020202020204" pitchFamily="34" charset="0"/>
              <a:buChar char="•"/>
            </a:pPr>
            <a:r>
              <a:rPr lang="fr-FR"/>
              <a:t>Standard créé par </a:t>
            </a:r>
            <a:r>
              <a:rPr lang="fr-FR" err="1"/>
              <a:t>Anthropic</a:t>
            </a:r>
            <a:r>
              <a:rPr lang="fr-FR"/>
              <a:t> : </a:t>
            </a:r>
            <a:r>
              <a:rPr lang="fr-FR">
                <a:solidFill>
                  <a:srgbClr val="FFFF00"/>
                </a:solidFill>
              </a:rPr>
              <a:t>https://modelcontextprotocol.io/specification/2025-06-18</a:t>
            </a:r>
          </a:p>
          <a:p>
            <a:pPr marL="285750" indent="-285750">
              <a:buFont typeface="Arial" panose="020B0604020202020204" pitchFamily="34" charset="0"/>
              <a:buChar char="•"/>
            </a:pPr>
            <a:r>
              <a:rPr lang="fr-FR"/>
              <a:t>Adopté par Microsoft, AWS, Google, </a:t>
            </a:r>
            <a:r>
              <a:rPr lang="fr-FR" err="1"/>
              <a:t>OpenAI</a:t>
            </a:r>
            <a:r>
              <a:rPr lang="fr-FR"/>
              <a:t>, </a:t>
            </a:r>
            <a:r>
              <a:rPr lang="fr-FR" err="1"/>
              <a:t>Anysphere</a:t>
            </a:r>
            <a:r>
              <a:rPr lang="fr-FR"/>
              <a:t> (</a:t>
            </a:r>
            <a:r>
              <a:rPr lang="fr-FR" err="1"/>
              <a:t>Cursor</a:t>
            </a:r>
            <a:r>
              <a:rPr lang="fr-FR"/>
              <a:t>), </a:t>
            </a:r>
            <a:r>
              <a:rPr lang="fr-FR" err="1"/>
              <a:t>Codeium</a:t>
            </a:r>
            <a:r>
              <a:rPr lang="fr-FR"/>
              <a:t>,  …</a:t>
            </a:r>
          </a:p>
          <a:p>
            <a:pPr marL="285750" indent="-285750">
              <a:buFont typeface="Arial" panose="020B0604020202020204" pitchFamily="34" charset="0"/>
              <a:buChar char="•"/>
            </a:pPr>
            <a:r>
              <a:rPr lang="fr-FR"/>
              <a:t>Objectifs : </a:t>
            </a:r>
          </a:p>
          <a:p>
            <a:pPr marL="466725" lvl="1" indent="-285750">
              <a:buFont typeface="Arial" panose="020B0604020202020204" pitchFamily="34" charset="0"/>
              <a:buChar char="•"/>
            </a:pPr>
            <a:r>
              <a:rPr lang="fr-FR"/>
              <a:t>Etendre les capacités d’un agent IA par l’intégration d’extensions :</a:t>
            </a:r>
          </a:p>
          <a:p>
            <a:pPr marL="645750" lvl="2" indent="-285750"/>
            <a:r>
              <a:rPr lang="fr-FR"/>
              <a:t>Accès à des sources de données tierces</a:t>
            </a:r>
          </a:p>
          <a:p>
            <a:pPr marL="645750" lvl="2" indent="-285750"/>
            <a:r>
              <a:rPr lang="fr-FR"/>
              <a:t>Effectuer des actions au sein de l’écosystème à l’initiative du LLM</a:t>
            </a:r>
          </a:p>
          <a:p>
            <a:pPr marL="466725" lvl="1" indent="-285750"/>
            <a:r>
              <a:rPr lang="fr-FR"/>
              <a:t>Favoriser la réutilisabilité des extensions</a:t>
            </a:r>
          </a:p>
          <a:p>
            <a:pPr marL="466725" lvl="1" indent="-285750"/>
            <a:r>
              <a:rPr lang="fr-FR"/>
              <a:t>Gérer la sécurité des communications avec les sources de données externes</a:t>
            </a:r>
          </a:p>
          <a:p>
            <a:pPr marL="466725" lvl="1" indent="-285750"/>
            <a:endParaRPr lang="fr-FR"/>
          </a:p>
          <a:p>
            <a:pPr marL="466725" lvl="1" indent="-285750"/>
            <a:endParaRPr lang="fr-FR"/>
          </a:p>
          <a:p>
            <a:pPr marL="466725" lvl="1" indent="-285750"/>
            <a:endParaRPr lang="fr-FR"/>
          </a:p>
          <a:p>
            <a:pPr marL="285750" indent="-285750">
              <a:buFont typeface="Arial" panose="020B0604020202020204" pitchFamily="34" charset="0"/>
              <a:buChar char="•"/>
            </a:pPr>
            <a:endParaRPr lang="fr-FR"/>
          </a:p>
        </p:txBody>
      </p:sp>
      <p:sp>
        <p:nvSpPr>
          <p:cNvPr id="4" name="Titre 3">
            <a:extLst>
              <a:ext uri="{FF2B5EF4-FFF2-40B4-BE49-F238E27FC236}">
                <a16:creationId xmlns:a16="http://schemas.microsoft.com/office/drawing/2014/main" id="{A8C20B7D-14B5-5427-501D-5D70C0B50D8E}"/>
              </a:ext>
            </a:extLst>
          </p:cNvPr>
          <p:cNvSpPr>
            <a:spLocks noGrp="1"/>
          </p:cNvSpPr>
          <p:nvPr>
            <p:ph type="title"/>
          </p:nvPr>
        </p:nvSpPr>
        <p:spPr/>
        <p:txBody>
          <a:bodyPr/>
          <a:lstStyle/>
          <a:p>
            <a:r>
              <a:rPr lang="fr-FR"/>
              <a:t>Model </a:t>
            </a:r>
            <a:r>
              <a:rPr lang="fr-FR" err="1"/>
              <a:t>Context</a:t>
            </a:r>
            <a:r>
              <a:rPr lang="fr-FR"/>
              <a:t> Protocol : La genèse</a:t>
            </a:r>
          </a:p>
        </p:txBody>
      </p:sp>
      <p:pic>
        <p:nvPicPr>
          <p:cNvPr id="8" name="Image 7">
            <a:extLst>
              <a:ext uri="{FF2B5EF4-FFF2-40B4-BE49-F238E27FC236}">
                <a16:creationId xmlns:a16="http://schemas.microsoft.com/office/drawing/2014/main" id="{86148663-F528-368E-BCAA-925E1320FF9B}"/>
              </a:ext>
            </a:extLst>
          </p:cNvPr>
          <p:cNvPicPr>
            <a:picLocks noChangeAspect="1"/>
          </p:cNvPicPr>
          <p:nvPr/>
        </p:nvPicPr>
        <p:blipFill>
          <a:blip r:embed="rId2"/>
          <a:stretch>
            <a:fillRect/>
          </a:stretch>
        </p:blipFill>
        <p:spPr>
          <a:xfrm>
            <a:off x="2729662" y="4049440"/>
            <a:ext cx="6732675" cy="2368904"/>
          </a:xfrm>
          <a:prstGeom prst="rect">
            <a:avLst/>
          </a:prstGeom>
        </p:spPr>
      </p:pic>
    </p:spTree>
    <p:extLst>
      <p:ext uri="{BB962C8B-B14F-4D97-AF65-F5344CB8AC3E}">
        <p14:creationId xmlns:p14="http://schemas.microsoft.com/office/powerpoint/2010/main" val="2792325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928125B3-275D-ED7A-13B9-CEC20E865FE3}"/>
            </a:ext>
          </a:extLst>
        </p:cNvPr>
        <p:cNvGrpSpPr/>
        <p:nvPr/>
      </p:nvGrpSpPr>
      <p:grpSpPr>
        <a:xfrm>
          <a:off x="0" y="0"/>
          <a:ext cx="0" cy="0"/>
          <a:chOff x="0" y="0"/>
          <a:chExt cx="0" cy="0"/>
        </a:xfrm>
      </p:grpSpPr>
      <p:sp>
        <p:nvSpPr>
          <p:cNvPr id="7" name="object 5">
            <a:extLst>
              <a:ext uri="{FF2B5EF4-FFF2-40B4-BE49-F238E27FC236}">
                <a16:creationId xmlns:a16="http://schemas.microsoft.com/office/drawing/2014/main" id="{F7985DE0-3CB6-F23D-F2DB-C9818EA9474B}"/>
              </a:ext>
            </a:extLst>
          </p:cNvPr>
          <p:cNvSpPr txBox="1">
            <a:spLocks noGrp="1"/>
          </p:cNvSpPr>
          <p:nvPr>
            <p:ph type="ctrTitle"/>
          </p:nvPr>
        </p:nvSpPr>
        <p:spPr>
          <a:xfrm>
            <a:off x="3359696" y="2797494"/>
            <a:ext cx="11631974" cy="1263011"/>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1401"/>
              </a:spcBef>
              <a:spcAft>
                <a:spcPts val="0"/>
              </a:spcAft>
              <a:buClrTx/>
              <a:buSzTx/>
              <a:buFontTx/>
              <a:buNone/>
              <a:tabLst/>
              <a:defRPr/>
            </a:pPr>
            <a:r>
              <a:rPr kumimoji="0" lang="en-GB" sz="4800" b="0" i="0" u="none" strike="noStrike" kern="1200" cap="none" spc="-121" normalizeH="0" baseline="0" noProof="0">
                <a:ln>
                  <a:noFill/>
                </a:ln>
                <a:solidFill>
                  <a:srgbClr val="FFFFFF"/>
                </a:solidFill>
                <a:effectLst/>
                <a:uLnTx/>
                <a:uFillTx/>
                <a:latin typeface="+mj-lt"/>
                <a:ea typeface="+mn-ea"/>
                <a:cs typeface="Ubuntu Light"/>
              </a:rPr>
              <a:t>LLM &amp; IA generative</a:t>
            </a:r>
            <a:br>
              <a:rPr kumimoji="0" lang="en-GB" sz="4800" b="0" i="0" u="none" strike="noStrike" kern="1200" cap="none" spc="-121" normalizeH="0" baseline="0" noProof="0">
                <a:ln>
                  <a:noFill/>
                </a:ln>
                <a:solidFill>
                  <a:srgbClr val="FFFFFF"/>
                </a:solidFill>
                <a:effectLst/>
                <a:uLnTx/>
                <a:uFillTx/>
                <a:latin typeface="+mj-lt"/>
                <a:ea typeface="+mn-ea"/>
                <a:cs typeface="Ubuntu Light"/>
              </a:rPr>
            </a:br>
            <a:r>
              <a:rPr kumimoji="0" lang="en-GB" sz="4000" b="0" i="1" u="none" strike="noStrike" kern="1200" cap="none" spc="-121" normalizeH="0" baseline="0" noProof="0" err="1">
                <a:ln>
                  <a:noFill/>
                </a:ln>
                <a:solidFill>
                  <a:srgbClr val="FFFFFF"/>
                </a:solidFill>
                <a:effectLst/>
                <a:uLnTx/>
                <a:uFillTx/>
                <a:latin typeface="Ubuntu Light" panose="020B0304030602030204" pitchFamily="34" charset="0"/>
                <a:ea typeface="+mn-ea"/>
              </a:rPr>
              <a:t>L’essentiel</a:t>
            </a:r>
            <a:r>
              <a:rPr kumimoji="0" lang="en-GB" sz="4000" b="0" i="1" u="none" strike="noStrike" kern="1200" cap="none" spc="-121" normalizeH="0" baseline="0" noProof="0">
                <a:ln>
                  <a:noFill/>
                </a:ln>
                <a:solidFill>
                  <a:srgbClr val="FFFFFF"/>
                </a:solidFill>
                <a:effectLst/>
                <a:uLnTx/>
                <a:uFillTx/>
                <a:latin typeface="Ubuntu Light" panose="020B0304030602030204" pitchFamily="34" charset="0"/>
                <a:ea typeface="+mn-ea"/>
              </a:rPr>
              <a:t> </a:t>
            </a:r>
            <a:r>
              <a:rPr kumimoji="0" lang="en-GB" sz="4000" b="0" i="1" u="none" strike="noStrike" kern="1200" cap="none" spc="-121" normalizeH="0" baseline="0" noProof="0" err="1">
                <a:ln>
                  <a:noFill/>
                </a:ln>
                <a:solidFill>
                  <a:srgbClr val="FFFFFF"/>
                </a:solidFill>
                <a:effectLst/>
                <a:uLnTx/>
                <a:uFillTx/>
                <a:latin typeface="Ubuntu Light" panose="020B0304030602030204" pitchFamily="34" charset="0"/>
                <a:ea typeface="+mn-ea"/>
              </a:rPr>
              <a:t>en</a:t>
            </a:r>
            <a:r>
              <a:rPr kumimoji="0" lang="en-GB" sz="4000" b="0" i="1" u="none" strike="noStrike" kern="1200" cap="none" spc="-121" normalizeH="0" baseline="0" noProof="0">
                <a:ln>
                  <a:noFill/>
                </a:ln>
                <a:solidFill>
                  <a:srgbClr val="FFFFFF"/>
                </a:solidFill>
                <a:effectLst/>
                <a:uLnTx/>
                <a:uFillTx/>
                <a:latin typeface="Ubuntu Light" panose="020B0304030602030204" pitchFamily="34" charset="0"/>
                <a:ea typeface="+mn-ea"/>
              </a:rPr>
              <a:t> 10 minutes</a:t>
            </a:r>
            <a:endParaRPr kumimoji="0" lang="en-GB" sz="8800" b="0" i="1" u="none" strike="noStrike" kern="1200" cap="none" spc="0" normalizeH="0" baseline="0" noProof="0">
              <a:ln>
                <a:noFill/>
              </a:ln>
              <a:solidFill>
                <a:schemeClr val="tx1"/>
              </a:solidFill>
              <a:effectLst/>
              <a:uLnTx/>
              <a:uFillTx/>
              <a:latin typeface="Ubuntu Light" panose="020B0304030602030204" pitchFamily="34" charset="0"/>
              <a:ea typeface="+mn-ea"/>
            </a:endParaRPr>
          </a:p>
        </p:txBody>
      </p:sp>
      <p:pic>
        <p:nvPicPr>
          <p:cNvPr id="4" name="Image 3">
            <a:extLst>
              <a:ext uri="{FF2B5EF4-FFF2-40B4-BE49-F238E27FC236}">
                <a16:creationId xmlns:a16="http://schemas.microsoft.com/office/drawing/2014/main" id="{AD6F151A-469B-C682-2DC3-CBEE1253EFC8}"/>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7928" y="836712"/>
            <a:ext cx="7729744" cy="6403861"/>
          </a:xfrm>
          <a:prstGeom prst="rect">
            <a:avLst/>
          </a:prstGeom>
        </p:spPr>
      </p:pic>
      <p:sp>
        <p:nvSpPr>
          <p:cNvPr id="3" name="object 3">
            <a:extLst>
              <a:ext uri="{FF2B5EF4-FFF2-40B4-BE49-F238E27FC236}">
                <a16:creationId xmlns:a16="http://schemas.microsoft.com/office/drawing/2014/main" id="{BA383325-F203-AF39-E86B-BFB7CED37B2B}"/>
              </a:ex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Ubuntu"/>
              <a:ea typeface="+mn-ea"/>
              <a:cs typeface="+mn-cs"/>
            </a:endParaRPr>
          </a:p>
        </p:txBody>
      </p:sp>
      <p:sp>
        <p:nvSpPr>
          <p:cNvPr id="2" name="ZoneTexte 1">
            <a:extLst>
              <a:ext uri="{FF2B5EF4-FFF2-40B4-BE49-F238E27FC236}">
                <a16:creationId xmlns:a16="http://schemas.microsoft.com/office/drawing/2014/main" id="{838C128E-4996-285E-71D1-311565AEEEE5}"/>
              </a:ext>
            </a:extLst>
          </p:cNvPr>
          <p:cNvSpPr txBox="1"/>
          <p:nvPr/>
        </p:nvSpPr>
        <p:spPr>
          <a:xfrm>
            <a:off x="5879976" y="1119853"/>
            <a:ext cx="576064" cy="1017844"/>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6000" b="0" i="0" u="none" strike="noStrike" kern="1200" cap="none" spc="-121" normalizeH="0" baseline="0" noProof="0">
                <a:ln>
                  <a:noFill/>
                </a:ln>
                <a:solidFill>
                  <a:srgbClr val="FFFFFF"/>
                </a:solidFill>
                <a:effectLst/>
                <a:uLnTx/>
                <a:uFillTx/>
                <a:latin typeface="Ubuntu Medium"/>
                <a:ea typeface="+mn-ea"/>
                <a:cs typeface="Ubuntu Light"/>
              </a:rPr>
              <a:t>I</a:t>
            </a:r>
            <a:endParaRPr kumimoji="0" lang="fr-FR" sz="6000" b="0" i="0" u="none" strike="noStrike" kern="1200" cap="none" spc="0" normalizeH="0" baseline="0" noProof="0">
              <a:ln>
                <a:noFill/>
              </a:ln>
              <a:solidFill>
                <a:prstClr val="black"/>
              </a:solidFill>
              <a:effectLst/>
              <a:uLnTx/>
              <a:uFillTx/>
              <a:latin typeface="Ubuntu"/>
              <a:ea typeface="+mn-ea"/>
              <a:cs typeface="+mn-cs"/>
            </a:endParaRPr>
          </a:p>
        </p:txBody>
      </p:sp>
      <p:cxnSp>
        <p:nvCxnSpPr>
          <p:cNvPr id="6" name="Connecteur droit 5">
            <a:extLst>
              <a:ext uri="{FF2B5EF4-FFF2-40B4-BE49-F238E27FC236}">
                <a16:creationId xmlns:a16="http://schemas.microsoft.com/office/drawing/2014/main" id="{E8581976-4DFA-B8E8-55ED-C039A0FEADFF}"/>
              </a:ext>
            </a:extLst>
          </p:cNvPr>
          <p:cNvCxnSpPr/>
          <p:nvPr/>
        </p:nvCxnSpPr>
        <p:spPr>
          <a:xfrm>
            <a:off x="5375920" y="2137697"/>
            <a:ext cx="14401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888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3268370-5B05-527E-56C3-C498DF3B6F83}"/>
              </a:ext>
            </a:extLst>
          </p:cNvPr>
          <p:cNvSpPr>
            <a:spLocks noGrp="1"/>
          </p:cNvSpPr>
          <p:nvPr>
            <p:ph type="body" sz="quarter" idx="15"/>
          </p:nvPr>
        </p:nvSpPr>
        <p:spPr/>
        <p:txBody>
          <a:bodyPr/>
          <a:lstStyle/>
          <a:p>
            <a:r>
              <a:rPr lang="fr-FR"/>
              <a:t>Les concepts de haut niveau</a:t>
            </a:r>
          </a:p>
        </p:txBody>
      </p:sp>
      <p:sp>
        <p:nvSpPr>
          <p:cNvPr id="4" name="Titre 3">
            <a:extLst>
              <a:ext uri="{FF2B5EF4-FFF2-40B4-BE49-F238E27FC236}">
                <a16:creationId xmlns:a16="http://schemas.microsoft.com/office/drawing/2014/main" id="{DB632C15-ED20-9734-59E6-8C8AD482124D}"/>
              </a:ext>
            </a:extLst>
          </p:cNvPr>
          <p:cNvSpPr>
            <a:spLocks noGrp="1"/>
          </p:cNvSpPr>
          <p:nvPr>
            <p:ph type="title"/>
          </p:nvPr>
        </p:nvSpPr>
        <p:spPr/>
        <p:txBody>
          <a:bodyPr/>
          <a:lstStyle/>
          <a:p>
            <a:r>
              <a:rPr lang="fr-FR"/>
              <a:t>Architecture MCP</a:t>
            </a:r>
          </a:p>
        </p:txBody>
      </p:sp>
      <p:sp>
        <p:nvSpPr>
          <p:cNvPr id="5" name="Rectangle 4">
            <a:extLst>
              <a:ext uri="{FF2B5EF4-FFF2-40B4-BE49-F238E27FC236}">
                <a16:creationId xmlns:a16="http://schemas.microsoft.com/office/drawing/2014/main" id="{F04B24CD-430A-7440-FDDC-4314531D8C85}"/>
              </a:ext>
            </a:extLst>
          </p:cNvPr>
          <p:cNvSpPr/>
          <p:nvPr/>
        </p:nvSpPr>
        <p:spPr>
          <a:xfrm>
            <a:off x="4655840" y="2636912"/>
            <a:ext cx="2664296" cy="2952328"/>
          </a:xfrm>
          <a:prstGeom prst="rect">
            <a:avLst/>
          </a:prstGeom>
          <a:solidFill>
            <a:schemeClr val="accent6">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prstClr val="black"/>
                </a:solidFill>
                <a:effectLst/>
                <a:uLnTx/>
                <a:uFillTx/>
                <a:latin typeface="Ubuntu"/>
                <a:ea typeface="+mn-ea"/>
                <a:cs typeface="+mn-cs"/>
              </a:rPr>
              <a:t>Agent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2060"/>
                </a:solidFill>
                <a:effectLst/>
                <a:uLnTx/>
                <a:uFillTx/>
                <a:latin typeface="Ubuntu"/>
                <a:ea typeface="+mn-ea"/>
                <a:cs typeface="+mn-cs"/>
              </a:rPr>
              <a:t>MCP Host</a:t>
            </a:r>
            <a:endParaRPr kumimoji="0" lang="fr-FR" sz="1600" b="0" i="0" u="none" strike="noStrike" kern="1200" cap="none" spc="0" normalizeH="0" baseline="0" noProof="0">
              <a:ln>
                <a:noFill/>
              </a:ln>
              <a:solidFill>
                <a:srgbClr val="002060"/>
              </a:solidFill>
              <a:effectLst/>
              <a:uLnTx/>
              <a:uFillTx/>
              <a:latin typeface="Ubuntu"/>
              <a:ea typeface="+mn-ea"/>
              <a:cs typeface="+mn-cs"/>
            </a:endParaRPr>
          </a:p>
        </p:txBody>
      </p:sp>
      <p:sp>
        <p:nvSpPr>
          <p:cNvPr id="6" name="Rectangle 5">
            <a:extLst>
              <a:ext uri="{FF2B5EF4-FFF2-40B4-BE49-F238E27FC236}">
                <a16:creationId xmlns:a16="http://schemas.microsoft.com/office/drawing/2014/main" id="{8EC94A33-955A-5AD5-7379-045B0F5D2ABE}"/>
              </a:ext>
            </a:extLst>
          </p:cNvPr>
          <p:cNvSpPr/>
          <p:nvPr/>
        </p:nvSpPr>
        <p:spPr>
          <a:xfrm>
            <a:off x="8616280" y="2636912"/>
            <a:ext cx="2664296" cy="2952328"/>
          </a:xfrm>
          <a:prstGeom prst="rect">
            <a:avLst/>
          </a:prstGeom>
          <a:solidFill>
            <a:schemeClr val="accent6">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prstClr val="black"/>
                </a:solidFill>
                <a:effectLst/>
                <a:uLnTx/>
                <a:uFillTx/>
                <a:latin typeface="Ubuntu"/>
                <a:ea typeface="+mn-ea"/>
                <a:cs typeface="+mn-cs"/>
              </a:rPr>
              <a:t>LLM</a:t>
            </a:r>
          </a:p>
        </p:txBody>
      </p:sp>
      <p:sp>
        <p:nvSpPr>
          <p:cNvPr id="8" name="Rectangle 7">
            <a:extLst>
              <a:ext uri="{FF2B5EF4-FFF2-40B4-BE49-F238E27FC236}">
                <a16:creationId xmlns:a16="http://schemas.microsoft.com/office/drawing/2014/main" id="{B1E2ACA0-4BD0-B118-9727-81682A45F684}"/>
              </a:ext>
            </a:extLst>
          </p:cNvPr>
          <p:cNvSpPr/>
          <p:nvPr/>
        </p:nvSpPr>
        <p:spPr>
          <a:xfrm>
            <a:off x="5049983" y="3365928"/>
            <a:ext cx="1876010" cy="1728192"/>
          </a:xfrm>
          <a:prstGeom prst="rect">
            <a:avLst/>
          </a:prstGeom>
          <a:solidFill>
            <a:schemeClr val="accent1">
              <a:lumMod val="60000"/>
              <a:lumOff val="4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2060"/>
                </a:solidFill>
                <a:effectLst/>
                <a:uLnTx/>
                <a:uFillTx/>
                <a:latin typeface="Ubuntu"/>
                <a:ea typeface="+mn-ea"/>
                <a:cs typeface="+mn-cs"/>
              </a:rPr>
              <a:t>MCP Client</a:t>
            </a:r>
          </a:p>
        </p:txBody>
      </p:sp>
      <p:sp>
        <p:nvSpPr>
          <p:cNvPr id="12" name="Rectangle 11">
            <a:extLst>
              <a:ext uri="{FF2B5EF4-FFF2-40B4-BE49-F238E27FC236}">
                <a16:creationId xmlns:a16="http://schemas.microsoft.com/office/drawing/2014/main" id="{A28E810B-0511-6A35-706A-70B3C3B8409C}"/>
              </a:ext>
            </a:extLst>
          </p:cNvPr>
          <p:cNvSpPr/>
          <p:nvPr/>
        </p:nvSpPr>
        <p:spPr>
          <a:xfrm>
            <a:off x="1631504" y="3365928"/>
            <a:ext cx="1876010" cy="1728192"/>
          </a:xfrm>
          <a:prstGeom prst="rect">
            <a:avLst/>
          </a:prstGeom>
          <a:solidFill>
            <a:schemeClr val="accent1">
              <a:lumMod val="60000"/>
              <a:lumOff val="4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2060"/>
                </a:solidFill>
                <a:effectLst/>
                <a:uLnTx/>
                <a:uFillTx/>
                <a:latin typeface="Ubuntu"/>
                <a:ea typeface="+mn-ea"/>
                <a:cs typeface="+mn-cs"/>
              </a:rPr>
              <a:t>MCP Server</a:t>
            </a:r>
          </a:p>
        </p:txBody>
      </p:sp>
      <p:cxnSp>
        <p:nvCxnSpPr>
          <p:cNvPr id="14" name="Connecteur droit avec flèche 13">
            <a:extLst>
              <a:ext uri="{FF2B5EF4-FFF2-40B4-BE49-F238E27FC236}">
                <a16:creationId xmlns:a16="http://schemas.microsoft.com/office/drawing/2014/main" id="{5E1166EB-E2A3-C198-FE18-82B7DCF94C80}"/>
              </a:ext>
            </a:extLst>
          </p:cNvPr>
          <p:cNvCxnSpPr>
            <a:cxnSpLocks/>
            <a:stCxn id="5" idx="3"/>
            <a:endCxn id="6" idx="1"/>
          </p:cNvCxnSpPr>
          <p:nvPr/>
        </p:nvCxnSpPr>
        <p:spPr>
          <a:xfrm>
            <a:off x="7320136" y="4113076"/>
            <a:ext cx="1296144" cy="0"/>
          </a:xfrm>
          <a:prstGeom prst="straightConnector1">
            <a:avLst/>
          </a:prstGeom>
          <a:ln w="57150">
            <a:solidFill>
              <a:schemeClr val="accent6">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0E2BC72-58E2-DAF9-4C18-AA9485C17AF7}"/>
              </a:ext>
            </a:extLst>
          </p:cNvPr>
          <p:cNvCxnSpPr>
            <a:cxnSpLocks/>
            <a:stCxn id="8" idx="1"/>
            <a:endCxn id="12" idx="3"/>
          </p:cNvCxnSpPr>
          <p:nvPr/>
        </p:nvCxnSpPr>
        <p:spPr>
          <a:xfrm flipH="1">
            <a:off x="3507514" y="4230024"/>
            <a:ext cx="1542469" cy="0"/>
          </a:xfrm>
          <a:prstGeom prst="straightConnector1">
            <a:avLst/>
          </a:prstGeom>
          <a:ln w="57150">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38BFB00-84CC-BDE4-C102-60C640A59DC7}"/>
              </a:ext>
            </a:extLst>
          </p:cNvPr>
          <p:cNvSpPr/>
          <p:nvPr/>
        </p:nvSpPr>
        <p:spPr>
          <a:xfrm>
            <a:off x="153682" y="3942130"/>
            <a:ext cx="757742" cy="575788"/>
          </a:xfrm>
          <a:prstGeom prst="rect">
            <a:avLst/>
          </a:prstGeom>
          <a:solidFill>
            <a:schemeClr val="bg1">
              <a:lumMod val="95000"/>
            </a:schemeClr>
          </a:solidFill>
          <a:ln w="952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Ubuntu"/>
                <a:ea typeface="+mn-ea"/>
                <a:cs typeface="+mn-cs"/>
              </a:rPr>
              <a:t>Service distant</a:t>
            </a:r>
          </a:p>
        </p:txBody>
      </p:sp>
      <p:cxnSp>
        <p:nvCxnSpPr>
          <p:cNvPr id="25" name="Connecteur droit avec flèche 24">
            <a:extLst>
              <a:ext uri="{FF2B5EF4-FFF2-40B4-BE49-F238E27FC236}">
                <a16:creationId xmlns:a16="http://schemas.microsoft.com/office/drawing/2014/main" id="{0D69553C-370B-B24E-96BD-6FEC06554F82}"/>
              </a:ext>
            </a:extLst>
          </p:cNvPr>
          <p:cNvCxnSpPr>
            <a:stCxn id="12" idx="1"/>
            <a:endCxn id="23" idx="3"/>
          </p:cNvCxnSpPr>
          <p:nvPr/>
        </p:nvCxnSpPr>
        <p:spPr>
          <a:xfrm flipH="1">
            <a:off x="911424" y="4230024"/>
            <a:ext cx="720080" cy="0"/>
          </a:xfrm>
          <a:prstGeom prst="straightConnector1">
            <a:avLst/>
          </a:prstGeom>
          <a:ln w="381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Flèche : double flèche verticale 25">
            <a:extLst>
              <a:ext uri="{FF2B5EF4-FFF2-40B4-BE49-F238E27FC236}">
                <a16:creationId xmlns:a16="http://schemas.microsoft.com/office/drawing/2014/main" id="{BF473F7E-5841-3A0B-CFD4-68E4921AB2C5}"/>
              </a:ext>
            </a:extLst>
          </p:cNvPr>
          <p:cNvSpPr/>
          <p:nvPr/>
        </p:nvSpPr>
        <p:spPr>
          <a:xfrm rot="16200000">
            <a:off x="3478135" y="-188047"/>
            <a:ext cx="538159" cy="4121507"/>
          </a:xfrm>
          <a:prstGeom prst="upDownArrow">
            <a:avLst/>
          </a:prstGeom>
          <a:solidFill>
            <a:schemeClr val="accent1">
              <a:lumMod val="60000"/>
              <a:lumOff val="40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2060"/>
                </a:solidFill>
                <a:effectLst/>
                <a:uLnTx/>
                <a:uFillTx/>
                <a:latin typeface="Ubuntu"/>
                <a:ea typeface="+mn-ea"/>
                <a:cs typeface="+mn-cs"/>
              </a:rPr>
              <a:t>Spécification MCP</a:t>
            </a:r>
          </a:p>
        </p:txBody>
      </p:sp>
      <p:sp>
        <p:nvSpPr>
          <p:cNvPr id="28" name="Flèche : double flèche verticale 27">
            <a:extLst>
              <a:ext uri="{FF2B5EF4-FFF2-40B4-BE49-F238E27FC236}">
                <a16:creationId xmlns:a16="http://schemas.microsoft.com/office/drawing/2014/main" id="{72F920D0-0C17-9551-F9A3-910BC178BC82}"/>
              </a:ext>
            </a:extLst>
          </p:cNvPr>
          <p:cNvSpPr/>
          <p:nvPr/>
        </p:nvSpPr>
        <p:spPr>
          <a:xfrm rot="16200000">
            <a:off x="8459611" y="-765806"/>
            <a:ext cx="538159" cy="5265382"/>
          </a:xfrm>
          <a:prstGeom prst="upDownArrow">
            <a:avLst/>
          </a:prstGeom>
          <a:solidFill>
            <a:schemeClr val="accent6">
              <a:lumMod val="20000"/>
              <a:lumOff val="8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API LLM</a:t>
            </a:r>
          </a:p>
        </p:txBody>
      </p:sp>
      <p:sp>
        <p:nvSpPr>
          <p:cNvPr id="29" name="Rectangle 28">
            <a:extLst>
              <a:ext uri="{FF2B5EF4-FFF2-40B4-BE49-F238E27FC236}">
                <a16:creationId xmlns:a16="http://schemas.microsoft.com/office/drawing/2014/main" id="{E4639724-9E51-ACCA-48A3-237F8EC779CA}"/>
              </a:ext>
            </a:extLst>
          </p:cNvPr>
          <p:cNvSpPr/>
          <p:nvPr/>
        </p:nvSpPr>
        <p:spPr>
          <a:xfrm>
            <a:off x="9336360" y="3753037"/>
            <a:ext cx="1152128" cy="720078"/>
          </a:xfrm>
          <a:prstGeom prst="rect">
            <a:avLst/>
          </a:prstGeom>
          <a:solidFill>
            <a:srgbClr val="00B2A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err="1">
                <a:ln>
                  <a:noFill/>
                </a:ln>
                <a:solidFill>
                  <a:prstClr val="black"/>
                </a:solidFill>
                <a:effectLst/>
                <a:uLnTx/>
                <a:uFillTx/>
                <a:latin typeface="Ubuntu"/>
                <a:ea typeface="+mn-ea"/>
                <a:cs typeface="+mn-cs"/>
              </a:rPr>
              <a:t>Function</a:t>
            </a:r>
            <a:r>
              <a:rPr kumimoji="0" lang="fr-FR" sz="1400" b="0" i="0" u="none" strike="noStrike" kern="1200" cap="none" spc="0" normalizeH="0" baseline="0" noProof="0">
                <a:ln>
                  <a:noFill/>
                </a:ln>
                <a:solidFill>
                  <a:prstClr val="black"/>
                </a:solidFill>
                <a:effectLst/>
                <a:uLnTx/>
                <a:uFillTx/>
                <a:latin typeface="Ubuntu"/>
                <a:ea typeface="+mn-ea"/>
                <a:cs typeface="+mn-cs"/>
              </a:rPr>
              <a:t> Calling</a:t>
            </a:r>
          </a:p>
        </p:txBody>
      </p:sp>
      <p:cxnSp>
        <p:nvCxnSpPr>
          <p:cNvPr id="31" name="Connecteur droit avec flèche 30">
            <a:extLst>
              <a:ext uri="{FF2B5EF4-FFF2-40B4-BE49-F238E27FC236}">
                <a16:creationId xmlns:a16="http://schemas.microsoft.com/office/drawing/2014/main" id="{4C22A200-3679-1B3E-F47E-7494D9F8A812}"/>
              </a:ext>
            </a:extLst>
          </p:cNvPr>
          <p:cNvCxnSpPr>
            <a:cxnSpLocks/>
          </p:cNvCxnSpPr>
          <p:nvPr/>
        </p:nvCxnSpPr>
        <p:spPr>
          <a:xfrm flipH="1">
            <a:off x="3507514" y="3942130"/>
            <a:ext cx="5828846" cy="0"/>
          </a:xfrm>
          <a:prstGeom prst="straightConnector1">
            <a:avLst/>
          </a:prstGeom>
          <a:ln w="38100">
            <a:solidFill>
              <a:srgbClr val="0F878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884227F-C1D6-FC22-729D-CEE8DAEBC528}"/>
              </a:ext>
            </a:extLst>
          </p:cNvPr>
          <p:cNvSpPr/>
          <p:nvPr/>
        </p:nvSpPr>
        <p:spPr>
          <a:xfrm>
            <a:off x="1851329" y="4113075"/>
            <a:ext cx="1368153" cy="720079"/>
          </a:xfrm>
          <a:prstGeom prst="rect">
            <a:avLst/>
          </a:prstGeom>
          <a:solidFill>
            <a:schemeClr val="accent1">
              <a:lumMod val="75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err="1">
                <a:ln>
                  <a:noFill/>
                </a:ln>
                <a:solidFill>
                  <a:srgbClr val="FFFFFF"/>
                </a:solidFill>
                <a:effectLst/>
                <a:uLnTx/>
                <a:uFillTx/>
                <a:latin typeface="Ubuntu"/>
                <a:ea typeface="+mn-ea"/>
                <a:cs typeface="+mn-cs"/>
              </a:rPr>
              <a:t>resources</a:t>
            </a:r>
            <a:endParaRPr kumimoji="0" lang="fr-FR" sz="12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a:ln>
                  <a:noFill/>
                </a:ln>
                <a:solidFill>
                  <a:srgbClr val="FFFFFF"/>
                </a:solidFill>
                <a:effectLst/>
                <a:uLnTx/>
                <a:uFillTx/>
                <a:latin typeface="Ubuntu"/>
                <a:ea typeface="+mn-ea"/>
                <a:cs typeface="+mn-cs"/>
              </a:rPr>
              <a:t>prompts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err="1">
                <a:ln>
                  <a:noFill/>
                </a:ln>
                <a:solidFill>
                  <a:srgbClr val="FFFFFF"/>
                </a:solidFill>
                <a:effectLst/>
                <a:uLnTx/>
                <a:uFillTx/>
                <a:latin typeface="Ubuntu"/>
                <a:ea typeface="+mn-ea"/>
                <a:cs typeface="+mn-cs"/>
              </a:rPr>
              <a:t>tools</a:t>
            </a:r>
            <a:endParaRPr kumimoji="0" lang="fr-FR" sz="12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0" i="0" u="none" strike="noStrike" kern="1200" cap="none" spc="0" normalizeH="0" baseline="0" noProof="0">
              <a:ln>
                <a:noFill/>
              </a:ln>
              <a:solidFill>
                <a:srgbClr val="FFFFFF"/>
              </a:solidFill>
              <a:effectLst/>
              <a:uLnTx/>
              <a:uFillTx/>
              <a:latin typeface="Ubuntu"/>
              <a:ea typeface="+mn-ea"/>
              <a:cs typeface="+mn-cs"/>
            </a:endParaRPr>
          </a:p>
        </p:txBody>
      </p:sp>
      <p:sp>
        <p:nvSpPr>
          <p:cNvPr id="38" name="Rectangle 37">
            <a:extLst>
              <a:ext uri="{FF2B5EF4-FFF2-40B4-BE49-F238E27FC236}">
                <a16:creationId xmlns:a16="http://schemas.microsoft.com/office/drawing/2014/main" id="{BACF3C1D-DA76-C259-CC28-594E7E4CC3BE}"/>
              </a:ext>
            </a:extLst>
          </p:cNvPr>
          <p:cNvSpPr/>
          <p:nvPr/>
        </p:nvSpPr>
        <p:spPr>
          <a:xfrm>
            <a:off x="5303911" y="4113075"/>
            <a:ext cx="1368153" cy="738073"/>
          </a:xfrm>
          <a:prstGeom prst="rect">
            <a:avLst/>
          </a:prstGeom>
          <a:solidFill>
            <a:schemeClr val="accent1">
              <a:lumMod val="75000"/>
            </a:schemeClr>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err="1">
                <a:ln>
                  <a:noFill/>
                </a:ln>
                <a:solidFill>
                  <a:srgbClr val="FFFFFF"/>
                </a:solidFill>
                <a:effectLst/>
                <a:uLnTx/>
                <a:uFillTx/>
                <a:latin typeface="Ubuntu"/>
                <a:ea typeface="+mn-ea"/>
                <a:cs typeface="+mn-cs"/>
              </a:rPr>
              <a:t>roots</a:t>
            </a:r>
            <a:endParaRPr kumimoji="0" lang="fr-FR" sz="12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err="1">
                <a:ln>
                  <a:noFill/>
                </a:ln>
                <a:solidFill>
                  <a:srgbClr val="FFFFFF"/>
                </a:solidFill>
                <a:effectLst/>
                <a:uLnTx/>
                <a:uFillTx/>
                <a:latin typeface="Ubuntu"/>
                <a:ea typeface="+mn-ea"/>
                <a:cs typeface="+mn-cs"/>
              </a:rPr>
              <a:t>samplings</a:t>
            </a:r>
            <a:endParaRPr kumimoji="0" lang="fr-FR" sz="12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err="1">
                <a:ln>
                  <a:noFill/>
                </a:ln>
                <a:solidFill>
                  <a:srgbClr val="FFFFFF"/>
                </a:solidFill>
                <a:effectLst/>
                <a:uLnTx/>
                <a:uFillTx/>
                <a:latin typeface="Ubuntu"/>
                <a:ea typeface="+mn-ea"/>
                <a:cs typeface="+mn-cs"/>
              </a:rPr>
              <a:t>elicitations</a:t>
            </a:r>
            <a:endParaRPr kumimoji="0" lang="fr-FR" sz="12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0" i="0" u="none" strike="noStrike" kern="1200" cap="none" spc="0" normalizeH="0" baseline="0" noProof="0">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2517235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1513CC2-687C-3051-88F3-55EE2D20A352}"/>
              </a:ext>
            </a:extLst>
          </p:cNvPr>
          <p:cNvSpPr/>
          <p:nvPr/>
        </p:nvSpPr>
        <p:spPr>
          <a:xfrm>
            <a:off x="1979498" y="2078803"/>
            <a:ext cx="2664296" cy="2188343"/>
          </a:xfrm>
          <a:prstGeom prst="rect">
            <a:avLst/>
          </a:prstGeom>
          <a:solidFill>
            <a:schemeClr val="accent6">
              <a:lumMod val="20000"/>
              <a:lumOff val="8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prstClr val="black"/>
                </a:solidFill>
                <a:effectLst/>
                <a:uLnTx/>
                <a:uFillTx/>
                <a:latin typeface="Ubuntu"/>
                <a:ea typeface="+mn-ea"/>
                <a:cs typeface="+mn-cs"/>
              </a:rPr>
              <a:t>Agent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2060"/>
                </a:solidFill>
                <a:effectLst/>
                <a:uLnTx/>
                <a:uFillTx/>
                <a:latin typeface="Ubuntu"/>
                <a:ea typeface="+mn-ea"/>
                <a:cs typeface="+mn-cs"/>
              </a:rPr>
              <a:t>MCP Host</a:t>
            </a:r>
            <a:endParaRPr kumimoji="0" lang="fr-FR" sz="1600" b="0" i="0" u="none" strike="noStrike" kern="1200" cap="none" spc="0" normalizeH="0" baseline="0" noProof="0">
              <a:ln>
                <a:noFill/>
              </a:ln>
              <a:solidFill>
                <a:srgbClr val="002060"/>
              </a:solidFill>
              <a:effectLst/>
              <a:uLnTx/>
              <a:uFillTx/>
              <a:latin typeface="Ubuntu"/>
              <a:ea typeface="+mn-ea"/>
              <a:cs typeface="+mn-cs"/>
            </a:endParaRPr>
          </a:p>
        </p:txBody>
      </p:sp>
      <p:sp>
        <p:nvSpPr>
          <p:cNvPr id="2" name="Espace réservé du texte 1">
            <a:extLst>
              <a:ext uri="{FF2B5EF4-FFF2-40B4-BE49-F238E27FC236}">
                <a16:creationId xmlns:a16="http://schemas.microsoft.com/office/drawing/2014/main" id="{38F30E2D-ABC5-60A3-6B28-7D8563F25CAE}"/>
              </a:ext>
            </a:extLst>
          </p:cNvPr>
          <p:cNvSpPr>
            <a:spLocks noGrp="1"/>
          </p:cNvSpPr>
          <p:nvPr>
            <p:ph type="body" sz="quarter" idx="15"/>
          </p:nvPr>
        </p:nvSpPr>
        <p:spPr/>
        <p:txBody>
          <a:bodyPr/>
          <a:lstStyle/>
          <a:p>
            <a:r>
              <a:rPr lang="fr-FR"/>
              <a:t>Ce qu’il faut retenir</a:t>
            </a:r>
          </a:p>
        </p:txBody>
      </p:sp>
      <p:sp>
        <p:nvSpPr>
          <p:cNvPr id="4" name="Titre 3">
            <a:extLst>
              <a:ext uri="{FF2B5EF4-FFF2-40B4-BE49-F238E27FC236}">
                <a16:creationId xmlns:a16="http://schemas.microsoft.com/office/drawing/2014/main" id="{DA10010B-6E16-C96B-D79A-6B020035E1DA}"/>
              </a:ext>
            </a:extLst>
          </p:cNvPr>
          <p:cNvSpPr>
            <a:spLocks noGrp="1"/>
          </p:cNvSpPr>
          <p:nvPr>
            <p:ph type="title"/>
          </p:nvPr>
        </p:nvSpPr>
        <p:spPr/>
        <p:txBody>
          <a:bodyPr/>
          <a:lstStyle/>
          <a:p>
            <a:r>
              <a:rPr lang="fr-FR"/>
              <a:t>Le protocole MCP</a:t>
            </a:r>
          </a:p>
        </p:txBody>
      </p:sp>
      <p:sp>
        <p:nvSpPr>
          <p:cNvPr id="5" name="Rectangle 4">
            <a:extLst>
              <a:ext uri="{FF2B5EF4-FFF2-40B4-BE49-F238E27FC236}">
                <a16:creationId xmlns:a16="http://schemas.microsoft.com/office/drawing/2014/main" id="{1CDD4F71-DF51-A393-C6B8-6C03EC9550B2}"/>
              </a:ext>
            </a:extLst>
          </p:cNvPr>
          <p:cNvSpPr/>
          <p:nvPr/>
        </p:nvSpPr>
        <p:spPr>
          <a:xfrm>
            <a:off x="2373641" y="2865723"/>
            <a:ext cx="1876010" cy="966374"/>
          </a:xfrm>
          <a:prstGeom prst="rect">
            <a:avLst/>
          </a:prstGeom>
          <a:solidFill>
            <a:schemeClr val="accent1">
              <a:lumMod val="60000"/>
              <a:lumOff val="4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2060"/>
                </a:solidFill>
                <a:effectLst/>
                <a:uLnTx/>
                <a:uFillTx/>
                <a:latin typeface="Ubuntu"/>
                <a:ea typeface="+mn-ea"/>
                <a:cs typeface="+mn-cs"/>
              </a:rPr>
              <a:t>MCP Client</a:t>
            </a:r>
          </a:p>
        </p:txBody>
      </p:sp>
      <p:sp>
        <p:nvSpPr>
          <p:cNvPr id="7" name="Rectangle 6">
            <a:extLst>
              <a:ext uri="{FF2B5EF4-FFF2-40B4-BE49-F238E27FC236}">
                <a16:creationId xmlns:a16="http://schemas.microsoft.com/office/drawing/2014/main" id="{97B17BC4-3DDD-A976-6778-5D79445AED75}"/>
              </a:ext>
            </a:extLst>
          </p:cNvPr>
          <p:cNvSpPr/>
          <p:nvPr/>
        </p:nvSpPr>
        <p:spPr>
          <a:xfrm>
            <a:off x="7576591" y="2865723"/>
            <a:ext cx="1876010" cy="966374"/>
          </a:xfrm>
          <a:prstGeom prst="rect">
            <a:avLst/>
          </a:prstGeom>
          <a:solidFill>
            <a:schemeClr val="accent1">
              <a:lumMod val="60000"/>
              <a:lumOff val="4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2060"/>
                </a:solidFill>
                <a:effectLst/>
                <a:uLnTx/>
                <a:uFillTx/>
                <a:latin typeface="Ubuntu"/>
                <a:ea typeface="+mn-ea"/>
                <a:cs typeface="+mn-cs"/>
              </a:rPr>
              <a:t>MCP Server</a:t>
            </a:r>
          </a:p>
        </p:txBody>
      </p:sp>
      <p:cxnSp>
        <p:nvCxnSpPr>
          <p:cNvPr id="11" name="Connecteur droit avec flèche 10">
            <a:extLst>
              <a:ext uri="{FF2B5EF4-FFF2-40B4-BE49-F238E27FC236}">
                <a16:creationId xmlns:a16="http://schemas.microsoft.com/office/drawing/2014/main" id="{F5969397-24AF-B0EA-0220-E26690C1C19E}"/>
              </a:ext>
            </a:extLst>
          </p:cNvPr>
          <p:cNvCxnSpPr/>
          <p:nvPr/>
        </p:nvCxnSpPr>
        <p:spPr>
          <a:xfrm>
            <a:off x="4249651" y="3144123"/>
            <a:ext cx="3282164" cy="0"/>
          </a:xfrm>
          <a:prstGeom prst="straightConnector1">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5DBBFDF-B8B2-7C3C-DA17-C33F5C222A85}"/>
              </a:ext>
            </a:extLst>
          </p:cNvPr>
          <p:cNvCxnSpPr>
            <a:cxnSpLocks/>
          </p:cNvCxnSpPr>
          <p:nvPr/>
        </p:nvCxnSpPr>
        <p:spPr>
          <a:xfrm flipH="1">
            <a:off x="4249651" y="3558068"/>
            <a:ext cx="3282164" cy="0"/>
          </a:xfrm>
          <a:prstGeom prst="straightConnector1">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06315C78-3000-0660-A26A-054606610C20}"/>
              </a:ext>
            </a:extLst>
          </p:cNvPr>
          <p:cNvSpPr txBox="1"/>
          <p:nvPr/>
        </p:nvSpPr>
        <p:spPr>
          <a:xfrm>
            <a:off x="166868" y="4758747"/>
            <a:ext cx="2507716" cy="1264065"/>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600" b="1" i="0" u="none" strike="noStrike" kern="1200" cap="none" spc="0" normalizeH="0" baseline="0" noProof="0">
                <a:ln>
                  <a:noFill/>
                </a:ln>
                <a:solidFill>
                  <a:srgbClr val="FFFFFF">
                    <a:lumMod val="75000"/>
                  </a:srgbClr>
                </a:solidFill>
                <a:effectLst/>
                <a:uLnTx/>
                <a:uFillTx/>
                <a:latin typeface="Ubuntu"/>
                <a:ea typeface="+mn-ea"/>
                <a:cs typeface="+mn-cs"/>
              </a:rPr>
              <a:t>Format de Message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400" b="1" i="0" u="none" strike="noStrike" kern="1200" cap="none" spc="0" normalizeH="0" baseline="0" noProof="0">
                <a:ln>
                  <a:noFill/>
                </a:ln>
                <a:solidFill>
                  <a:srgbClr val="FFFFFF"/>
                </a:solidFill>
                <a:effectLst/>
                <a:uLnTx/>
                <a:uFillTx/>
                <a:latin typeface="Ubuntu"/>
                <a:ea typeface="+mn-ea"/>
                <a:cs typeface="+mn-cs"/>
              </a:rPr>
              <a:t>JSON RPC 2.0</a:t>
            </a:r>
            <a:endParaRPr kumimoji="0" lang="fr-FR" sz="1400" b="1" i="0"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200" b="1" i="1" u="none" strike="noStrike" kern="1200" cap="none" spc="0" normalizeH="0" baseline="0" noProof="0" err="1">
                <a:ln>
                  <a:noFill/>
                </a:ln>
                <a:solidFill>
                  <a:srgbClr val="FFFFFF">
                    <a:lumMod val="75000"/>
                  </a:srgbClr>
                </a:solidFill>
                <a:effectLst/>
                <a:uLnTx/>
                <a:uFillTx/>
                <a:latin typeface="Ubuntu"/>
                <a:ea typeface="+mn-ea"/>
                <a:cs typeface="+mn-cs"/>
              </a:rPr>
              <a:t>Specified</a:t>
            </a:r>
            <a:r>
              <a:rPr kumimoji="0" lang="fr-FR" sz="1200" b="1" i="1" u="none" strike="noStrike" kern="1200" cap="none" spc="0" normalizeH="0" baseline="0" noProof="0">
                <a:ln>
                  <a:noFill/>
                </a:ln>
                <a:solidFill>
                  <a:srgbClr val="FFFFFF">
                    <a:lumMod val="75000"/>
                  </a:srgbClr>
                </a:solidFill>
                <a:effectLst/>
                <a:uLnTx/>
                <a:uFillTx/>
                <a:latin typeface="Ubuntu"/>
                <a:ea typeface="+mn-ea"/>
                <a:cs typeface="+mn-cs"/>
              </a:rPr>
              <a:t> as </a:t>
            </a:r>
            <a:r>
              <a:rPr kumimoji="0" lang="fr-FR" sz="1200" b="1" i="1" u="none" strike="noStrike" kern="1200" cap="none" spc="0" normalizeH="0" baseline="0" noProof="0" err="1">
                <a:ln>
                  <a:noFill/>
                </a:ln>
                <a:solidFill>
                  <a:srgbClr val="FFFFFF">
                    <a:lumMod val="75000"/>
                  </a:srgbClr>
                </a:solidFill>
                <a:effectLst/>
                <a:uLnTx/>
                <a:uFillTx/>
                <a:latin typeface="Ubuntu"/>
                <a:ea typeface="+mn-ea"/>
                <a:cs typeface="+mn-cs"/>
              </a:rPr>
              <a:t>TypeScript</a:t>
            </a:r>
            <a:r>
              <a:rPr kumimoji="0" lang="fr-FR" sz="1200" b="1" i="1" u="none" strike="noStrike" kern="1200" cap="none" spc="0" normalizeH="0" baseline="0" noProof="0">
                <a:ln>
                  <a:noFill/>
                </a:ln>
                <a:solidFill>
                  <a:srgbClr val="FFFFFF">
                    <a:lumMod val="75000"/>
                  </a:srgbClr>
                </a:solidFill>
                <a:effectLst/>
                <a:uLnTx/>
                <a:uFillTx/>
                <a:latin typeface="Ubuntu"/>
                <a:ea typeface="+mn-ea"/>
                <a:cs typeface="+mn-cs"/>
              </a:rPr>
              <a:t> </a:t>
            </a:r>
            <a:r>
              <a:rPr kumimoji="0" lang="fr-FR" sz="1200" b="1" i="1" u="none" strike="noStrike" kern="1200" cap="none" spc="0" normalizeH="0" baseline="0" noProof="0" err="1">
                <a:ln>
                  <a:noFill/>
                </a:ln>
                <a:solidFill>
                  <a:srgbClr val="FFFFFF">
                    <a:lumMod val="75000"/>
                  </a:srgbClr>
                </a:solidFill>
                <a:effectLst/>
                <a:uLnTx/>
                <a:uFillTx/>
                <a:latin typeface="Ubuntu"/>
                <a:ea typeface="+mn-ea"/>
                <a:cs typeface="+mn-cs"/>
              </a:rPr>
              <a:t>Schema</a:t>
            </a:r>
            <a:endParaRPr kumimoji="0" lang="fr-FR" sz="1200" b="1" i="1" u="none" strike="noStrike" kern="1200" cap="none" spc="0" normalizeH="0" baseline="0" noProof="0">
              <a:ln>
                <a:noFill/>
              </a:ln>
              <a:solidFill>
                <a:srgbClr val="FFFFFF">
                  <a:lumMod val="75000"/>
                </a:srgbClr>
              </a:solidFill>
              <a:effectLst/>
              <a:uLnTx/>
              <a:uFillTx/>
              <a:latin typeface="Ubuntu"/>
              <a:ea typeface="+mn-ea"/>
              <a:cs typeface="+mn-cs"/>
            </a:endParaRPr>
          </a:p>
        </p:txBody>
      </p:sp>
      <p:sp>
        <p:nvSpPr>
          <p:cNvPr id="21" name="ZoneTexte 20">
            <a:extLst>
              <a:ext uri="{FF2B5EF4-FFF2-40B4-BE49-F238E27FC236}">
                <a16:creationId xmlns:a16="http://schemas.microsoft.com/office/drawing/2014/main" id="{ECF7E19D-7AC1-8B79-BF73-8C83BDDA91FA}"/>
              </a:ext>
            </a:extLst>
          </p:cNvPr>
          <p:cNvSpPr txBox="1"/>
          <p:nvPr/>
        </p:nvSpPr>
        <p:spPr>
          <a:xfrm>
            <a:off x="3140068" y="4758747"/>
            <a:ext cx="2584925" cy="1448731"/>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600" b="1" i="0" u="none" strike="noStrike" kern="1200" cap="none" spc="0" normalizeH="0" baseline="0" noProof="0">
                <a:ln>
                  <a:noFill/>
                </a:ln>
                <a:solidFill>
                  <a:srgbClr val="FFFFFF">
                    <a:lumMod val="75000"/>
                  </a:srgbClr>
                </a:solidFill>
                <a:effectLst/>
                <a:uLnTx/>
                <a:uFillTx/>
                <a:latin typeface="Ubuntu"/>
                <a:ea typeface="+mn-ea"/>
                <a:cs typeface="+mn-cs"/>
              </a:rPr>
              <a:t>Protocoles de Transport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400" b="1" i="0" u="none" strike="noStrike" kern="1200" cap="none" spc="0" normalizeH="0" baseline="0" noProof="0">
                <a:ln>
                  <a:noFill/>
                </a:ln>
                <a:solidFill>
                  <a:srgbClr val="FFFFFF"/>
                </a:solidFill>
                <a:effectLst/>
                <a:uLnTx/>
                <a:uFillTx/>
                <a:latin typeface="Ubuntu"/>
                <a:ea typeface="+mn-ea"/>
                <a:cs typeface="+mn-cs"/>
              </a:rPr>
              <a:t>HTTP Post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400" b="1" i="0" u="none" strike="noStrike" kern="1200" cap="none" spc="0" normalizeH="0" baseline="0" noProof="0">
                <a:ln>
                  <a:noFill/>
                </a:ln>
                <a:solidFill>
                  <a:srgbClr val="FFFFFF"/>
                </a:solidFill>
                <a:effectLst/>
                <a:uLnTx/>
                <a:uFillTx/>
                <a:latin typeface="Ubuntu"/>
                <a:ea typeface="+mn-ea"/>
                <a:cs typeface="+mn-cs"/>
              </a:rPr>
              <a:t>STDIO</a:t>
            </a:r>
          </a:p>
        </p:txBody>
      </p:sp>
      <p:sp>
        <p:nvSpPr>
          <p:cNvPr id="23" name="ZoneTexte 22">
            <a:extLst>
              <a:ext uri="{FF2B5EF4-FFF2-40B4-BE49-F238E27FC236}">
                <a16:creationId xmlns:a16="http://schemas.microsoft.com/office/drawing/2014/main" id="{3C031D38-777D-C007-F525-1D1B4D5FF30F}"/>
              </a:ext>
            </a:extLst>
          </p:cNvPr>
          <p:cNvSpPr txBox="1"/>
          <p:nvPr/>
        </p:nvSpPr>
        <p:spPr>
          <a:xfrm>
            <a:off x="5921213" y="4789525"/>
            <a:ext cx="2766998" cy="1264065"/>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600" b="1" i="0" u="none" strike="noStrike" kern="1200" cap="none" spc="0" normalizeH="0" baseline="0" noProof="0">
                <a:ln>
                  <a:noFill/>
                </a:ln>
                <a:solidFill>
                  <a:srgbClr val="FFFFFF">
                    <a:lumMod val="75000"/>
                  </a:srgbClr>
                </a:solidFill>
                <a:effectLst/>
                <a:uLnTx/>
                <a:uFillTx/>
                <a:latin typeface="Ubuntu"/>
                <a:ea typeface="+mn-ea"/>
                <a:cs typeface="+mn-cs"/>
              </a:rPr>
              <a:t>Protocole d’Autorisation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400" b="1" i="0" u="none" strike="noStrike" kern="1200" cap="none" spc="0" normalizeH="0" baseline="0" noProof="0" err="1">
                <a:ln>
                  <a:noFill/>
                </a:ln>
                <a:solidFill>
                  <a:srgbClr val="FFFFFF"/>
                </a:solidFill>
                <a:effectLst/>
                <a:uLnTx/>
                <a:uFillTx/>
                <a:latin typeface="Ubuntu"/>
                <a:ea typeface="+mn-ea"/>
                <a:cs typeface="+mn-cs"/>
              </a:rPr>
              <a:t>OAuth</a:t>
            </a:r>
            <a:r>
              <a:rPr kumimoji="0" lang="fr-FR" sz="2400" b="1" i="0" u="none" strike="noStrike" kern="1200" cap="none" spc="0" normalizeH="0" baseline="0" noProof="0">
                <a:ln>
                  <a:noFill/>
                </a:ln>
                <a:solidFill>
                  <a:srgbClr val="FFFFFF"/>
                </a:solidFill>
                <a:effectLst/>
                <a:uLnTx/>
                <a:uFillTx/>
                <a:latin typeface="Ubuntu"/>
                <a:ea typeface="+mn-ea"/>
                <a:cs typeface="+mn-cs"/>
              </a:rPr>
              <a:t> 2.0/2.1</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200" b="1" i="1" u="none" strike="noStrike" kern="1200" cap="none" spc="0" normalizeH="0" baseline="0" noProof="0">
                <a:ln>
                  <a:noFill/>
                </a:ln>
                <a:solidFill>
                  <a:srgbClr val="FFFFFF">
                    <a:lumMod val="75000"/>
                  </a:srgbClr>
                </a:solidFill>
                <a:effectLst/>
                <a:uLnTx/>
                <a:uFillTx/>
                <a:latin typeface="Ubuntu"/>
                <a:ea typeface="+mn-ea"/>
                <a:cs typeface="+mn-cs"/>
              </a:rPr>
              <a:t>Optionnel, seulement pour HTTP </a:t>
            </a:r>
          </a:p>
        </p:txBody>
      </p:sp>
      <p:sp>
        <p:nvSpPr>
          <p:cNvPr id="24" name="ZoneTexte 23">
            <a:extLst>
              <a:ext uri="{FF2B5EF4-FFF2-40B4-BE49-F238E27FC236}">
                <a16:creationId xmlns:a16="http://schemas.microsoft.com/office/drawing/2014/main" id="{71BC1019-7BDD-6901-6A37-DE50D5DEE359}"/>
              </a:ext>
            </a:extLst>
          </p:cNvPr>
          <p:cNvSpPr txBox="1"/>
          <p:nvPr/>
        </p:nvSpPr>
        <p:spPr>
          <a:xfrm>
            <a:off x="8989207" y="4782815"/>
            <a:ext cx="3202793" cy="1448731"/>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600" b="1" i="0" u="none" strike="noStrike" kern="1200" cap="none" spc="0" normalizeH="0" baseline="0" noProof="0">
                <a:ln>
                  <a:noFill/>
                </a:ln>
                <a:solidFill>
                  <a:srgbClr val="FFFFFF">
                    <a:lumMod val="75000"/>
                  </a:srgbClr>
                </a:solidFill>
                <a:effectLst/>
                <a:uLnTx/>
                <a:uFillTx/>
                <a:latin typeface="Ubuntu"/>
                <a:ea typeface="+mn-ea"/>
                <a:cs typeface="+mn-cs"/>
              </a:rPr>
              <a:t>Types d’interactions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400" b="1" i="0" u="none" strike="noStrike" kern="1200" cap="none" spc="0" normalizeH="0" baseline="0" noProof="0" err="1">
                <a:ln>
                  <a:noFill/>
                </a:ln>
                <a:solidFill>
                  <a:srgbClr val="FFFFFF"/>
                </a:solidFill>
                <a:effectLst/>
                <a:uLnTx/>
                <a:uFillTx/>
                <a:latin typeface="Ubuntu"/>
                <a:ea typeface="+mn-ea"/>
                <a:cs typeface="+mn-cs"/>
              </a:rPr>
              <a:t>Request</a:t>
            </a:r>
            <a:r>
              <a:rPr kumimoji="0" lang="fr-FR" sz="2400" b="1" i="0" u="none" strike="noStrike" kern="1200" cap="none" spc="0" normalizeH="0" baseline="0" noProof="0">
                <a:ln>
                  <a:noFill/>
                </a:ln>
                <a:solidFill>
                  <a:srgbClr val="FFFFFF"/>
                </a:solidFill>
                <a:effectLst/>
                <a:uLnTx/>
                <a:uFillTx/>
                <a:latin typeface="Ubuntu"/>
                <a:ea typeface="+mn-ea"/>
                <a:cs typeface="+mn-cs"/>
              </a:rPr>
              <a:t> + </a:t>
            </a:r>
            <a:r>
              <a:rPr kumimoji="0" lang="fr-FR" sz="2400" b="1" i="0" u="none" strike="noStrike" kern="1200" cap="none" spc="0" normalizeH="0" baseline="0" noProof="0" err="1">
                <a:ln>
                  <a:noFill/>
                </a:ln>
                <a:solidFill>
                  <a:srgbClr val="FFFFFF"/>
                </a:solidFill>
                <a:effectLst/>
                <a:uLnTx/>
                <a:uFillTx/>
                <a:latin typeface="Ubuntu"/>
                <a:ea typeface="+mn-ea"/>
                <a:cs typeface="+mn-cs"/>
              </a:rPr>
              <a:t>Response</a:t>
            </a:r>
            <a:endParaRPr kumimoji="0" lang="fr-FR" sz="1200" b="1" i="1" u="none" strike="noStrike" kern="1200" cap="none" spc="0" normalizeH="0" baseline="0" noProof="0">
              <a:ln>
                <a:noFill/>
              </a:ln>
              <a:solidFill>
                <a:srgbClr val="FFFFFF">
                  <a:lumMod val="75000"/>
                </a:srgbClr>
              </a:solidFill>
              <a:effectLst/>
              <a:uLnTx/>
              <a:uFillTx/>
              <a:latin typeface="Ubuntu"/>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400" b="1" i="0" u="none" strike="noStrike" kern="1200" cap="none" spc="0" normalizeH="0" baseline="0" noProof="0">
                <a:ln>
                  <a:noFill/>
                </a:ln>
                <a:solidFill>
                  <a:srgbClr val="FFFFFF"/>
                </a:solidFill>
                <a:effectLst/>
                <a:uLnTx/>
                <a:uFillTx/>
                <a:latin typeface="Ubuntu"/>
                <a:ea typeface="+mn-ea"/>
                <a:cs typeface="+mn-cs"/>
              </a:rPr>
              <a:t>Notification</a:t>
            </a:r>
          </a:p>
        </p:txBody>
      </p:sp>
      <p:sp>
        <p:nvSpPr>
          <p:cNvPr id="26" name="ZoneTexte 25">
            <a:extLst>
              <a:ext uri="{FF2B5EF4-FFF2-40B4-BE49-F238E27FC236}">
                <a16:creationId xmlns:a16="http://schemas.microsoft.com/office/drawing/2014/main" id="{2950B5D4-BB7C-F1FA-5E35-D5150467BB64}"/>
              </a:ext>
            </a:extLst>
          </p:cNvPr>
          <p:cNvSpPr txBox="1"/>
          <p:nvPr/>
        </p:nvSpPr>
        <p:spPr>
          <a:xfrm>
            <a:off x="5824450" y="1678975"/>
            <a:ext cx="3911600" cy="1017844"/>
          </a:xfrm>
          <a:prstGeom prst="rect">
            <a:avLst/>
          </a:prstGeom>
          <a:noFill/>
        </p:spPr>
        <p:txBody>
          <a:bodyPr vert="horz" wrap="square" lIns="90000" tIns="46800" rIns="90000" bIns="46800" rtlCol="0" anchor="ctr">
            <a:sp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fr-FR" sz="2000" b="0" i="0" u="none" strike="noStrike" kern="1200" cap="none" spc="0" normalizeH="0" baseline="0" noProof="0">
                <a:ln>
                  <a:noFill/>
                </a:ln>
                <a:solidFill>
                  <a:srgbClr val="FFFFFF"/>
                </a:solidFill>
                <a:effectLst/>
                <a:uLnTx/>
                <a:uFillTx/>
                <a:latin typeface="Ubuntu"/>
                <a:ea typeface="+mn-ea"/>
                <a:cs typeface="+mn-cs"/>
              </a:rPr>
              <a:t>Les interactions peuvent se faire à l’initiative du Client ou du Serveur</a:t>
            </a:r>
          </a:p>
        </p:txBody>
      </p:sp>
      <p:pic>
        <p:nvPicPr>
          <p:cNvPr id="1030" name="Picture 6" descr="Plaque porte Information - Pictogramme - Plaque ronde Ø83 mm">
            <a:extLst>
              <a:ext uri="{FF2B5EF4-FFF2-40B4-BE49-F238E27FC236}">
                <a16:creationId xmlns:a16="http://schemas.microsoft.com/office/drawing/2014/main" id="{A79C99CC-9A46-8E3A-E997-376B493AE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167" y="1819063"/>
            <a:ext cx="328826" cy="32882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5">
            <a:extLst>
              <a:ext uri="{FF2B5EF4-FFF2-40B4-BE49-F238E27FC236}">
                <a16:creationId xmlns:a16="http://schemas.microsoft.com/office/drawing/2014/main" id="{78023721-7883-5F08-4833-FCF4C78F18FB}"/>
              </a:ext>
            </a:extLst>
          </p:cNvPr>
          <p:cNvCxnSpPr>
            <a:cxnSpLocks/>
          </p:cNvCxnSpPr>
          <p:nvPr/>
        </p:nvCxnSpPr>
        <p:spPr>
          <a:xfrm>
            <a:off x="2849732" y="4865289"/>
            <a:ext cx="0" cy="1342189"/>
          </a:xfrm>
          <a:prstGeom prst="line">
            <a:avLst/>
          </a:prstGeom>
          <a:ln w="5715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12" name="Connecteur droit 11">
            <a:extLst>
              <a:ext uri="{FF2B5EF4-FFF2-40B4-BE49-F238E27FC236}">
                <a16:creationId xmlns:a16="http://schemas.microsoft.com/office/drawing/2014/main" id="{C852EDB3-3878-6AB6-1890-4CAC886BE075}"/>
              </a:ext>
            </a:extLst>
          </p:cNvPr>
          <p:cNvCxnSpPr>
            <a:cxnSpLocks/>
          </p:cNvCxnSpPr>
          <p:nvPr/>
        </p:nvCxnSpPr>
        <p:spPr>
          <a:xfrm>
            <a:off x="5824450" y="4889357"/>
            <a:ext cx="0" cy="1342189"/>
          </a:xfrm>
          <a:prstGeom prst="line">
            <a:avLst/>
          </a:prstGeom>
          <a:ln w="5715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15" name="Connecteur droit 14">
            <a:extLst>
              <a:ext uri="{FF2B5EF4-FFF2-40B4-BE49-F238E27FC236}">
                <a16:creationId xmlns:a16="http://schemas.microsoft.com/office/drawing/2014/main" id="{303836F6-A5C3-A35C-7E92-B928099218C8}"/>
              </a:ext>
            </a:extLst>
          </p:cNvPr>
          <p:cNvCxnSpPr>
            <a:cxnSpLocks/>
          </p:cNvCxnSpPr>
          <p:nvPr/>
        </p:nvCxnSpPr>
        <p:spPr>
          <a:xfrm>
            <a:off x="8782194" y="4889357"/>
            <a:ext cx="0" cy="1342189"/>
          </a:xfrm>
          <a:prstGeom prst="line">
            <a:avLst/>
          </a:prstGeom>
          <a:ln w="5715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7189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A7AB9BBB-E087-EEF6-1C0C-8DA66E2B8CE2}"/>
            </a:ext>
          </a:extLst>
        </p:cNvPr>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2DB6797-9784-D57E-DACA-E8B15C2D33D9}"/>
              </a:ext>
            </a:extLst>
          </p:cNvPr>
          <p:cNvSpPr>
            <a:spLocks noGrp="1"/>
          </p:cNvSpPr>
          <p:nvPr>
            <p:ph type="body" sz="quarter" idx="15"/>
          </p:nvPr>
        </p:nvSpPr>
        <p:spPr/>
        <p:txBody>
          <a:bodyPr/>
          <a:lstStyle/>
          <a:p>
            <a:endParaRPr lang="fr-FR"/>
          </a:p>
        </p:txBody>
      </p:sp>
      <p:sp>
        <p:nvSpPr>
          <p:cNvPr id="4" name="Titre 3">
            <a:extLst>
              <a:ext uri="{FF2B5EF4-FFF2-40B4-BE49-F238E27FC236}">
                <a16:creationId xmlns:a16="http://schemas.microsoft.com/office/drawing/2014/main" id="{50D40CDD-BE9D-5194-BAC9-BDA0F24410C9}"/>
              </a:ext>
            </a:extLst>
          </p:cNvPr>
          <p:cNvSpPr>
            <a:spLocks noGrp="1"/>
          </p:cNvSpPr>
          <p:nvPr>
            <p:ph type="title"/>
          </p:nvPr>
        </p:nvSpPr>
        <p:spPr/>
        <p:txBody>
          <a:bodyPr/>
          <a:lstStyle/>
          <a:p>
            <a:r>
              <a:rPr lang="fr-FR"/>
              <a:t>Cycle de vie d’une session MCP</a:t>
            </a:r>
          </a:p>
        </p:txBody>
      </p:sp>
      <p:pic>
        <p:nvPicPr>
          <p:cNvPr id="6" name="Image 5">
            <a:extLst>
              <a:ext uri="{FF2B5EF4-FFF2-40B4-BE49-F238E27FC236}">
                <a16:creationId xmlns:a16="http://schemas.microsoft.com/office/drawing/2014/main" id="{E10ABE93-0856-5575-B492-23040C905792}"/>
              </a:ext>
            </a:extLst>
          </p:cNvPr>
          <p:cNvPicPr>
            <a:picLocks noChangeAspect="1"/>
          </p:cNvPicPr>
          <p:nvPr/>
        </p:nvPicPr>
        <p:blipFill>
          <a:blip r:embed="rId2"/>
          <a:stretch>
            <a:fillRect/>
          </a:stretch>
        </p:blipFill>
        <p:spPr>
          <a:xfrm>
            <a:off x="414971" y="1512618"/>
            <a:ext cx="2931327" cy="4640580"/>
          </a:xfrm>
          <a:prstGeom prst="rect">
            <a:avLst/>
          </a:prstGeom>
        </p:spPr>
      </p:pic>
      <p:sp>
        <p:nvSpPr>
          <p:cNvPr id="7" name="ZoneTexte 6">
            <a:extLst>
              <a:ext uri="{FF2B5EF4-FFF2-40B4-BE49-F238E27FC236}">
                <a16:creationId xmlns:a16="http://schemas.microsoft.com/office/drawing/2014/main" id="{6A4032DC-7E08-A23B-5509-2C71A14482DB}"/>
              </a:ext>
            </a:extLst>
          </p:cNvPr>
          <p:cNvSpPr txBox="1"/>
          <p:nvPr/>
        </p:nvSpPr>
        <p:spPr>
          <a:xfrm>
            <a:off x="3650698" y="1685737"/>
            <a:ext cx="4950377" cy="3972499"/>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800" b="0" i="0" u="none" strike="noStrike" kern="1200" cap="none" spc="0" normalizeH="0" baseline="0" noProof="0" err="1">
                <a:ln>
                  <a:noFill/>
                </a:ln>
                <a:solidFill>
                  <a:srgbClr val="FFFFFF">
                    <a:lumMod val="85000"/>
                  </a:srgbClr>
                </a:solidFill>
                <a:effectLst/>
                <a:uLnTx/>
                <a:uFillTx/>
                <a:latin typeface="Ubuntu"/>
                <a:ea typeface="+mn-ea"/>
                <a:cs typeface="+mn-cs"/>
              </a:rPr>
              <a:t>Initialization</a:t>
            </a:r>
            <a:r>
              <a:rPr kumimoji="0" lang="fr-FR" sz="1800" b="0" i="0" u="none" strike="noStrike" kern="1200" cap="none" spc="0" normalizeH="0" baseline="0" noProof="0">
                <a:ln>
                  <a:noFill/>
                </a:ln>
                <a:solidFill>
                  <a:srgbClr val="FFFFFF">
                    <a:lumMod val="85000"/>
                  </a:srgbClr>
                </a:solidFill>
                <a:effectLst/>
                <a:uLnTx/>
                <a:uFillTx/>
                <a:latin typeface="Ubuntu"/>
                <a:ea typeface="+mn-ea"/>
                <a:cs typeface="+mn-cs"/>
              </a:rPr>
              <a:t> Phase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a:ln>
                  <a:noFill/>
                </a:ln>
                <a:solidFill>
                  <a:srgbClr val="FFFFFF"/>
                </a:solidFill>
                <a:effectLst/>
                <a:uLnTx/>
                <a:uFillTx/>
                <a:latin typeface="Ubuntu"/>
                <a:ea typeface="+mn-ea"/>
                <a:cs typeface="+mn-cs"/>
              </a:rPr>
              <a:t>Négociation de la version du protocole</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a:ln>
                  <a:noFill/>
                </a:ln>
                <a:solidFill>
                  <a:srgbClr val="FFFFFF"/>
                </a:solidFill>
                <a:effectLst/>
                <a:uLnTx/>
                <a:uFillTx/>
                <a:latin typeface="Ubuntu"/>
                <a:ea typeface="+mn-ea"/>
                <a:cs typeface="+mn-cs"/>
              </a:rPr>
              <a:t>Partage des </a:t>
            </a:r>
            <a:r>
              <a:rPr kumimoji="0" lang="fr-FR" sz="1800" b="0" i="0" u="none" strike="noStrike" kern="1200" cap="none" spc="0" normalizeH="0" baseline="0" noProof="0" err="1">
                <a:ln>
                  <a:noFill/>
                </a:ln>
                <a:solidFill>
                  <a:srgbClr val="FFFFFF"/>
                </a:solidFill>
                <a:effectLst/>
                <a:uLnTx/>
                <a:uFillTx/>
                <a:latin typeface="Ubuntu"/>
                <a:ea typeface="+mn-ea"/>
                <a:cs typeface="+mn-cs"/>
              </a:rPr>
              <a:t>features</a:t>
            </a:r>
            <a:r>
              <a:rPr kumimoji="0" lang="fr-FR" sz="1800" b="0" i="0" u="none" strike="noStrike" kern="1200" cap="none" spc="0" normalizeH="0" baseline="0" noProof="0">
                <a:ln>
                  <a:noFill/>
                </a:ln>
                <a:solidFill>
                  <a:srgbClr val="FFFFFF"/>
                </a:solidFill>
                <a:effectLst/>
                <a:uLnTx/>
                <a:uFillTx/>
                <a:latin typeface="Ubuntu"/>
                <a:ea typeface="+mn-ea"/>
                <a:cs typeface="+mn-cs"/>
              </a:rPr>
              <a:t>/</a:t>
            </a:r>
            <a:r>
              <a:rPr kumimoji="0" lang="fr-FR" sz="1800" b="0" i="0" u="none" strike="noStrike" kern="1200" cap="none" spc="0" normalizeH="0" baseline="0" noProof="0" err="1">
                <a:ln>
                  <a:noFill/>
                </a:ln>
                <a:solidFill>
                  <a:srgbClr val="FFFFFF"/>
                </a:solidFill>
                <a:effectLst/>
                <a:uLnTx/>
                <a:uFillTx/>
                <a:latin typeface="Ubuntu"/>
                <a:ea typeface="+mn-ea"/>
                <a:cs typeface="+mn-cs"/>
              </a:rPr>
              <a:t>capabilities</a:t>
            </a:r>
            <a:r>
              <a:rPr kumimoji="0" lang="fr-FR" sz="1800" b="0" i="0" u="none" strike="noStrike" kern="1200" cap="none" spc="0" normalizeH="0" baseline="0" noProof="0">
                <a:ln>
                  <a:noFill/>
                </a:ln>
                <a:solidFill>
                  <a:srgbClr val="FFFFFF"/>
                </a:solidFill>
                <a:effectLst/>
                <a:uLnTx/>
                <a:uFillTx/>
                <a:latin typeface="Ubuntu"/>
                <a:ea typeface="+mn-ea"/>
                <a:cs typeface="+mn-cs"/>
              </a:rPr>
              <a:t> optionnelles supportés par le client et le serveur </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800" b="0" i="0" u="none" strike="noStrike" kern="1200" cap="none" spc="0" normalizeH="0" baseline="0" noProof="0">
                <a:ln>
                  <a:noFill/>
                </a:ln>
                <a:solidFill>
                  <a:srgbClr val="FFFFFF">
                    <a:lumMod val="85000"/>
                  </a:srgbClr>
                </a:solidFill>
                <a:effectLst/>
                <a:uLnTx/>
                <a:uFillTx/>
                <a:latin typeface="Ubuntu"/>
                <a:ea typeface="+mn-ea"/>
                <a:cs typeface="+mn-cs"/>
              </a:rPr>
              <a:t>Normal Operations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Ubuntu"/>
              <a:ea typeface="+mn-ea"/>
              <a:cs typeface="+mn-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a:ln>
                  <a:noFill/>
                </a:ln>
                <a:solidFill>
                  <a:srgbClr val="FFFFFF"/>
                </a:solidFill>
                <a:effectLst/>
                <a:uLnTx/>
                <a:uFillTx/>
                <a:latin typeface="Ubuntu"/>
                <a:ea typeface="+mn-ea"/>
                <a:cs typeface="+mn-cs"/>
              </a:rPr>
              <a:t>Invocation d’une opération sur une </a:t>
            </a:r>
            <a:r>
              <a:rPr kumimoji="0" lang="fr-FR" sz="1800" b="0" i="0" u="none" strike="noStrike" kern="1200" cap="none" spc="0" normalizeH="0" baseline="0" noProof="0" err="1">
                <a:ln>
                  <a:noFill/>
                </a:ln>
                <a:solidFill>
                  <a:srgbClr val="FFFFFF"/>
                </a:solidFill>
                <a:effectLst/>
                <a:uLnTx/>
                <a:uFillTx/>
                <a:latin typeface="Ubuntu"/>
                <a:ea typeface="+mn-ea"/>
                <a:cs typeface="+mn-cs"/>
              </a:rPr>
              <a:t>feature</a:t>
            </a:r>
            <a:r>
              <a:rPr kumimoji="0" lang="fr-FR" sz="1800" b="0" i="0" u="none" strike="noStrike" kern="1200" cap="none" spc="0" normalizeH="0" baseline="0" noProof="0">
                <a:ln>
                  <a:noFill/>
                </a:ln>
                <a:solidFill>
                  <a:srgbClr val="FFFFFF"/>
                </a:solidFill>
                <a:effectLst/>
                <a:uLnTx/>
                <a:uFillTx/>
                <a:latin typeface="Ubuntu"/>
                <a:ea typeface="+mn-ea"/>
                <a:cs typeface="+mn-cs"/>
              </a:rPr>
              <a:t> du client ou du serveur (</a:t>
            </a:r>
            <a:r>
              <a:rPr kumimoji="0" lang="fr-FR" sz="1800" b="0" i="0" u="none" strike="noStrike" kern="1200" cap="none" spc="0" normalizeH="0" baseline="0" noProof="0" err="1">
                <a:ln>
                  <a:noFill/>
                </a:ln>
                <a:solidFill>
                  <a:srgbClr val="FFFFFF"/>
                </a:solidFill>
                <a:effectLst/>
                <a:uLnTx/>
                <a:uFillTx/>
                <a:latin typeface="Ubuntu"/>
                <a:ea typeface="+mn-ea"/>
                <a:cs typeface="+mn-cs"/>
              </a:rPr>
              <a:t>list</a:t>
            </a:r>
            <a:r>
              <a:rPr kumimoji="0" lang="fr-FR" sz="1800" b="0" i="0" u="none" strike="noStrike" kern="1200" cap="none" spc="0" normalizeH="0" baseline="0" noProof="0">
                <a:ln>
                  <a:noFill/>
                </a:ln>
                <a:solidFill>
                  <a:srgbClr val="FFFFFF"/>
                </a:solidFill>
                <a:effectLst/>
                <a:uLnTx/>
                <a:uFillTx/>
                <a:latin typeface="Ubuntu"/>
                <a:ea typeface="+mn-ea"/>
                <a:cs typeface="+mn-cs"/>
              </a:rPr>
              <a:t>, </a:t>
            </a:r>
            <a:r>
              <a:rPr kumimoji="0" lang="fr-FR" sz="1800" b="0" i="0" u="none" strike="noStrike" kern="1200" cap="none" spc="0" normalizeH="0" baseline="0" noProof="0" err="1">
                <a:ln>
                  <a:noFill/>
                </a:ln>
                <a:solidFill>
                  <a:srgbClr val="FFFFFF"/>
                </a:solidFill>
                <a:effectLst/>
                <a:uLnTx/>
                <a:uFillTx/>
                <a:latin typeface="Ubuntu"/>
                <a:ea typeface="+mn-ea"/>
                <a:cs typeface="+mn-cs"/>
              </a:rPr>
              <a:t>read</a:t>
            </a:r>
            <a:r>
              <a:rPr kumimoji="0" lang="fr-FR" sz="1800" b="0" i="0" u="none" strike="noStrike" kern="1200" cap="none" spc="0" normalizeH="0" baseline="0" noProof="0">
                <a:ln>
                  <a:noFill/>
                </a:ln>
                <a:solidFill>
                  <a:srgbClr val="FFFFFF"/>
                </a:solidFill>
                <a:effectLst/>
                <a:uLnTx/>
                <a:uFillTx/>
                <a:latin typeface="Ubuntu"/>
                <a:ea typeface="+mn-ea"/>
                <a:cs typeface="+mn-cs"/>
              </a:rPr>
              <a:t>, call, </a:t>
            </a:r>
            <a:r>
              <a:rPr kumimoji="0" lang="fr-FR" sz="1800" b="0" i="0" u="none" strike="noStrike" kern="1200" cap="none" spc="0" normalizeH="0" baseline="0" noProof="0" err="1">
                <a:ln>
                  <a:noFill/>
                </a:ln>
                <a:solidFill>
                  <a:srgbClr val="FFFFFF"/>
                </a:solidFill>
                <a:effectLst/>
                <a:uLnTx/>
                <a:uFillTx/>
                <a:latin typeface="Ubuntu"/>
                <a:ea typeface="+mn-ea"/>
                <a:cs typeface="+mn-cs"/>
              </a:rPr>
              <a:t>listChanged</a:t>
            </a:r>
            <a:r>
              <a:rPr kumimoji="0" lang="fr-FR" sz="1800" b="0" i="0" u="none" strike="noStrike" kern="1200" cap="none" spc="0" normalizeH="0" baseline="0" noProof="0">
                <a:ln>
                  <a:noFill/>
                </a:ln>
                <a:solidFill>
                  <a:srgbClr val="FFFFFF"/>
                </a:solidFill>
                <a:effectLst/>
                <a:uLnTx/>
                <a:uFillTx/>
                <a:latin typeface="Ubuntu"/>
                <a:ea typeface="+mn-ea"/>
                <a:cs typeface="+mn-cs"/>
              </a:rPr>
              <a:t>,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a:ln>
                  <a:noFill/>
                </a:ln>
                <a:solidFill>
                  <a:srgbClr val="FFFFFF"/>
                </a:solidFill>
                <a:effectLst/>
                <a:uLnTx/>
                <a:uFillTx/>
                <a:latin typeface="Ubuntu"/>
                <a:ea typeface="+mn-ea"/>
                <a:cs typeface="+mn-cs"/>
              </a:rPr>
              <a:t>Emission de notifications spontanées pour signaler un changement d’état</a:t>
            </a:r>
          </a:p>
        </p:txBody>
      </p:sp>
      <p:pic>
        <p:nvPicPr>
          <p:cNvPr id="13" name="Image 12">
            <a:extLst>
              <a:ext uri="{FF2B5EF4-FFF2-40B4-BE49-F238E27FC236}">
                <a16:creationId xmlns:a16="http://schemas.microsoft.com/office/drawing/2014/main" id="{F07D8B19-AFAF-9D28-9219-03F1FF837451}"/>
              </a:ext>
            </a:extLst>
          </p:cNvPr>
          <p:cNvPicPr>
            <a:picLocks noChangeAspect="1"/>
          </p:cNvPicPr>
          <p:nvPr/>
        </p:nvPicPr>
        <p:blipFill>
          <a:blip r:embed="rId3"/>
          <a:stretch>
            <a:fillRect/>
          </a:stretch>
        </p:blipFill>
        <p:spPr>
          <a:xfrm>
            <a:off x="8700438" y="1903913"/>
            <a:ext cx="3083575" cy="3857989"/>
          </a:xfrm>
          <a:prstGeom prst="rect">
            <a:avLst/>
          </a:prstGeom>
        </p:spPr>
      </p:pic>
      <p:sp>
        <p:nvSpPr>
          <p:cNvPr id="14" name="ZoneTexte 13">
            <a:extLst>
              <a:ext uri="{FF2B5EF4-FFF2-40B4-BE49-F238E27FC236}">
                <a16:creationId xmlns:a16="http://schemas.microsoft.com/office/drawing/2014/main" id="{F7806A8A-F6F6-A675-A70B-035771E5B89C}"/>
              </a:ext>
            </a:extLst>
          </p:cNvPr>
          <p:cNvSpPr txBox="1"/>
          <p:nvPr/>
        </p:nvSpPr>
        <p:spPr>
          <a:xfrm>
            <a:off x="8776561" y="5761902"/>
            <a:ext cx="2931328" cy="433068"/>
          </a:xfrm>
          <a:prstGeom prst="rect">
            <a:avLst/>
          </a:prstGeom>
          <a:noFill/>
        </p:spPr>
        <p:txBody>
          <a:bodyPr vert="horz" wrap="square" lIns="90000" tIns="46800" rIns="90000" bIns="46800" rtlCol="0" anchor="ctr">
            <a:sp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Ubuntu"/>
                <a:ea typeface="+mn-ea"/>
                <a:cs typeface="+mn-cs"/>
              </a:rPr>
              <a:t>Exemple de message envoyé par le serveur de l’initialisation</a:t>
            </a:r>
          </a:p>
        </p:txBody>
      </p:sp>
      <p:sp>
        <p:nvSpPr>
          <p:cNvPr id="15" name="ZoneTexte 14">
            <a:extLst>
              <a:ext uri="{FF2B5EF4-FFF2-40B4-BE49-F238E27FC236}">
                <a16:creationId xmlns:a16="http://schemas.microsoft.com/office/drawing/2014/main" id="{CDAE761B-6B07-BC41-0BFC-FA1F303747DE}"/>
              </a:ext>
            </a:extLst>
          </p:cNvPr>
          <p:cNvSpPr txBox="1"/>
          <p:nvPr/>
        </p:nvSpPr>
        <p:spPr>
          <a:xfrm>
            <a:off x="295714" y="6294057"/>
            <a:ext cx="3206625" cy="248402"/>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000" b="0" i="1" u="none" strike="noStrike" kern="1200" cap="none" spc="0" normalizeH="0" baseline="0" noProof="0">
                <a:ln>
                  <a:noFill/>
                </a:ln>
                <a:solidFill>
                  <a:srgbClr val="FFFFFF">
                    <a:lumMod val="85000"/>
                  </a:srgbClr>
                </a:solidFill>
                <a:effectLst/>
                <a:uLnTx/>
                <a:uFillTx/>
                <a:latin typeface="Ubuntu"/>
                <a:ea typeface="+mn-ea"/>
                <a:cs typeface="+mn-cs"/>
              </a:rPr>
              <a:t>Captures extraites de https://modelcontextprotocol.io</a:t>
            </a:r>
          </a:p>
        </p:txBody>
      </p:sp>
    </p:spTree>
    <p:extLst>
      <p:ext uri="{BB962C8B-B14F-4D97-AF65-F5344CB8AC3E}">
        <p14:creationId xmlns:p14="http://schemas.microsoft.com/office/powerpoint/2010/main" val="1429702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95C6ADE6-1887-4300-7062-C40D8F750D8E}"/>
            </a:ext>
          </a:extLst>
        </p:cNvPr>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F2C52E4-F275-C536-0D6D-1229C730A853}"/>
              </a:ext>
            </a:extLst>
          </p:cNvPr>
          <p:cNvSpPr>
            <a:spLocks noGrp="1"/>
          </p:cNvSpPr>
          <p:nvPr>
            <p:ph type="body" sz="quarter" idx="15"/>
          </p:nvPr>
        </p:nvSpPr>
        <p:spPr/>
        <p:txBody>
          <a:bodyPr/>
          <a:lstStyle/>
          <a:p>
            <a:r>
              <a:rPr lang="fr-FR"/>
              <a:t>Que peut-on faire concrètement avec MCP</a:t>
            </a:r>
          </a:p>
        </p:txBody>
      </p:sp>
      <p:sp>
        <p:nvSpPr>
          <p:cNvPr id="4" name="Titre 3">
            <a:extLst>
              <a:ext uri="{FF2B5EF4-FFF2-40B4-BE49-F238E27FC236}">
                <a16:creationId xmlns:a16="http://schemas.microsoft.com/office/drawing/2014/main" id="{A74AC616-B8B8-9155-7BE8-1C8EF6B99C8A}"/>
              </a:ext>
            </a:extLst>
          </p:cNvPr>
          <p:cNvSpPr>
            <a:spLocks noGrp="1"/>
          </p:cNvSpPr>
          <p:nvPr>
            <p:ph type="title"/>
          </p:nvPr>
        </p:nvSpPr>
        <p:spPr/>
        <p:txBody>
          <a:bodyPr/>
          <a:lstStyle/>
          <a:p>
            <a:r>
              <a:rPr lang="fr-FR" err="1"/>
              <a:t>Features</a:t>
            </a:r>
            <a:r>
              <a:rPr lang="fr-FR"/>
              <a:t> MCP</a:t>
            </a:r>
          </a:p>
        </p:txBody>
      </p:sp>
      <p:sp>
        <p:nvSpPr>
          <p:cNvPr id="9" name="ZoneTexte 8">
            <a:extLst>
              <a:ext uri="{FF2B5EF4-FFF2-40B4-BE49-F238E27FC236}">
                <a16:creationId xmlns:a16="http://schemas.microsoft.com/office/drawing/2014/main" id="{12525BB4-1608-C041-F45C-C2B8E8304BF3}"/>
              </a:ext>
            </a:extLst>
          </p:cNvPr>
          <p:cNvSpPr txBox="1"/>
          <p:nvPr/>
        </p:nvSpPr>
        <p:spPr>
          <a:xfrm>
            <a:off x="798991" y="1642253"/>
            <a:ext cx="4072246" cy="402291"/>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000" b="1" i="0" u="none" strike="noStrike" kern="1200" cap="none" spc="0" normalizeH="0" baseline="0" noProof="0">
                <a:ln>
                  <a:noFill/>
                </a:ln>
                <a:solidFill>
                  <a:srgbClr val="FFFFFF"/>
                </a:solidFill>
                <a:effectLst/>
                <a:uLnTx/>
                <a:uFillTx/>
                <a:latin typeface="Ubuntu"/>
                <a:ea typeface="+mn-ea"/>
                <a:cs typeface="+mn-cs"/>
              </a:rPr>
              <a:t>Server </a:t>
            </a:r>
            <a:r>
              <a:rPr kumimoji="0" lang="fr-FR" sz="2000" b="1" i="0" u="none" strike="noStrike" kern="1200" cap="none" spc="0" normalizeH="0" baseline="0" noProof="0" err="1">
                <a:ln>
                  <a:noFill/>
                </a:ln>
                <a:solidFill>
                  <a:srgbClr val="FFFFFF"/>
                </a:solidFill>
                <a:effectLst/>
                <a:uLnTx/>
                <a:uFillTx/>
                <a:latin typeface="Ubuntu"/>
                <a:ea typeface="+mn-ea"/>
                <a:cs typeface="+mn-cs"/>
              </a:rPr>
              <a:t>Features</a:t>
            </a:r>
            <a:r>
              <a:rPr kumimoji="0" lang="fr-FR" sz="2000" b="1" i="0" u="none" strike="noStrike" kern="1200" cap="none" spc="0" normalizeH="0" baseline="0" noProof="0">
                <a:ln>
                  <a:noFill/>
                </a:ln>
                <a:solidFill>
                  <a:srgbClr val="FFFFFF"/>
                </a:solidFill>
                <a:effectLst/>
                <a:uLnTx/>
                <a:uFillTx/>
                <a:latin typeface="Ubuntu"/>
                <a:ea typeface="+mn-ea"/>
                <a:cs typeface="+mn-cs"/>
              </a:rPr>
              <a:t> </a:t>
            </a:r>
            <a:r>
              <a:rPr kumimoji="0" lang="fr-FR" sz="1400" b="0" i="0" u="none" strike="noStrike" kern="1200" cap="none" spc="0" normalizeH="0" baseline="0" noProof="0">
                <a:ln>
                  <a:noFill/>
                </a:ln>
                <a:solidFill>
                  <a:srgbClr val="FFFFFF">
                    <a:lumMod val="85000"/>
                  </a:srgbClr>
                </a:solidFill>
                <a:effectLst/>
                <a:uLnTx/>
                <a:uFillTx/>
                <a:latin typeface="Ubuntu"/>
                <a:ea typeface="+mn-ea"/>
                <a:cs typeface="+mn-cs"/>
              </a:rPr>
              <a:t>exploitées par le Client</a:t>
            </a:r>
            <a:endParaRPr kumimoji="0" lang="fr-FR" sz="1200" b="0" i="0" u="none" strike="noStrike" kern="1200" cap="none" spc="0" normalizeH="0" baseline="0" noProof="0">
              <a:ln>
                <a:noFill/>
              </a:ln>
              <a:solidFill>
                <a:srgbClr val="FFFFFF"/>
              </a:solidFill>
              <a:effectLst/>
              <a:uLnTx/>
              <a:uFillTx/>
              <a:latin typeface="Ubuntu"/>
              <a:ea typeface="+mn-ea"/>
              <a:cs typeface="+mn-cs"/>
            </a:endParaRPr>
          </a:p>
        </p:txBody>
      </p:sp>
      <p:sp>
        <p:nvSpPr>
          <p:cNvPr id="10" name="ZoneTexte 9">
            <a:extLst>
              <a:ext uri="{FF2B5EF4-FFF2-40B4-BE49-F238E27FC236}">
                <a16:creationId xmlns:a16="http://schemas.microsoft.com/office/drawing/2014/main" id="{3E790FEA-E3D2-18E1-CE35-2911EEC765BD}"/>
              </a:ext>
            </a:extLst>
          </p:cNvPr>
          <p:cNvSpPr txBox="1"/>
          <p:nvPr/>
        </p:nvSpPr>
        <p:spPr>
          <a:xfrm>
            <a:off x="6915705" y="1642252"/>
            <a:ext cx="4149191" cy="402291"/>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2000" b="1" i="0" u="none" strike="noStrike" kern="1200" cap="none" spc="0" normalizeH="0" baseline="0" noProof="0">
                <a:ln>
                  <a:noFill/>
                </a:ln>
                <a:solidFill>
                  <a:srgbClr val="FFFFFF"/>
                </a:solidFill>
                <a:effectLst/>
                <a:uLnTx/>
                <a:uFillTx/>
                <a:latin typeface="Ubuntu"/>
                <a:ea typeface="+mn-ea"/>
                <a:cs typeface="+mn-cs"/>
              </a:rPr>
              <a:t>Client </a:t>
            </a:r>
            <a:r>
              <a:rPr kumimoji="0" lang="fr-FR" sz="2000" b="1" i="0" u="none" strike="noStrike" kern="1200" cap="none" spc="0" normalizeH="0" baseline="0" noProof="0" err="1">
                <a:ln>
                  <a:noFill/>
                </a:ln>
                <a:solidFill>
                  <a:srgbClr val="FFFFFF"/>
                </a:solidFill>
                <a:effectLst/>
                <a:uLnTx/>
                <a:uFillTx/>
                <a:latin typeface="Ubuntu"/>
                <a:ea typeface="+mn-ea"/>
                <a:cs typeface="+mn-cs"/>
              </a:rPr>
              <a:t>Features</a:t>
            </a:r>
            <a:r>
              <a:rPr kumimoji="0" lang="fr-FR" sz="2000" b="1" i="0" u="none" strike="noStrike" kern="1200" cap="none" spc="0" normalizeH="0" baseline="0" noProof="0">
                <a:ln>
                  <a:noFill/>
                </a:ln>
                <a:solidFill>
                  <a:srgbClr val="FFFFFF"/>
                </a:solidFill>
                <a:effectLst/>
                <a:uLnTx/>
                <a:uFillTx/>
                <a:latin typeface="Ubuntu"/>
                <a:ea typeface="+mn-ea"/>
                <a:cs typeface="+mn-cs"/>
              </a:rPr>
              <a:t> </a:t>
            </a:r>
            <a:r>
              <a:rPr kumimoji="0" lang="fr-FR" sz="1400" b="0" i="0" u="none" strike="noStrike" kern="1200" cap="none" spc="0" normalizeH="0" baseline="0" noProof="0">
                <a:ln>
                  <a:noFill/>
                </a:ln>
                <a:solidFill>
                  <a:srgbClr val="FFFFFF">
                    <a:lumMod val="85000"/>
                  </a:srgbClr>
                </a:solidFill>
                <a:effectLst/>
                <a:uLnTx/>
                <a:uFillTx/>
                <a:latin typeface="Ubuntu"/>
                <a:ea typeface="+mn-ea"/>
                <a:cs typeface="+mn-cs"/>
              </a:rPr>
              <a:t>exploitées par le Serveur</a:t>
            </a:r>
            <a:endParaRPr kumimoji="0" lang="fr-FR" sz="2000" b="0" i="0" u="none" strike="noStrike" kern="1200" cap="none" spc="0" normalizeH="0" baseline="0" noProof="0">
              <a:ln>
                <a:noFill/>
              </a:ln>
              <a:solidFill>
                <a:srgbClr val="FFFFFF">
                  <a:lumMod val="85000"/>
                </a:srgbClr>
              </a:solidFill>
              <a:effectLst/>
              <a:uLnTx/>
              <a:uFillTx/>
              <a:latin typeface="Ubuntu"/>
              <a:ea typeface="+mn-ea"/>
              <a:cs typeface="+mn-cs"/>
            </a:endParaRPr>
          </a:p>
        </p:txBody>
      </p:sp>
      <p:sp>
        <p:nvSpPr>
          <p:cNvPr id="3" name="Rectangle 2">
            <a:extLst>
              <a:ext uri="{FF2B5EF4-FFF2-40B4-BE49-F238E27FC236}">
                <a16:creationId xmlns:a16="http://schemas.microsoft.com/office/drawing/2014/main" id="{22168699-4E85-D724-FCD4-41C4B810A2B8}"/>
              </a:ext>
            </a:extLst>
          </p:cNvPr>
          <p:cNvSpPr/>
          <p:nvPr/>
        </p:nvSpPr>
        <p:spPr>
          <a:xfrm>
            <a:off x="239694" y="2441358"/>
            <a:ext cx="1384917" cy="1019119"/>
          </a:xfrm>
          <a:prstGeom prst="rect">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Prompts</a:t>
            </a:r>
          </a:p>
        </p:txBody>
      </p:sp>
      <p:sp>
        <p:nvSpPr>
          <p:cNvPr id="5" name="Rectangle 4">
            <a:extLst>
              <a:ext uri="{FF2B5EF4-FFF2-40B4-BE49-F238E27FC236}">
                <a16:creationId xmlns:a16="http://schemas.microsoft.com/office/drawing/2014/main" id="{587A1AF0-7380-C3AE-32AE-1D904B7A1937}"/>
              </a:ext>
            </a:extLst>
          </p:cNvPr>
          <p:cNvSpPr/>
          <p:nvPr/>
        </p:nvSpPr>
        <p:spPr>
          <a:xfrm>
            <a:off x="239693" y="3779724"/>
            <a:ext cx="1384917" cy="987642"/>
          </a:xfrm>
          <a:prstGeom prst="rect">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err="1">
                <a:ln>
                  <a:noFill/>
                </a:ln>
                <a:solidFill>
                  <a:prstClr val="black"/>
                </a:solidFill>
                <a:effectLst/>
                <a:uLnTx/>
                <a:uFillTx/>
                <a:latin typeface="Ubuntu"/>
                <a:ea typeface="+mn-ea"/>
                <a:cs typeface="+mn-cs"/>
              </a:rPr>
              <a:t>Resources</a:t>
            </a:r>
            <a:endParaRPr kumimoji="0" lang="fr-FR" sz="1400" b="0" i="0" u="none" strike="noStrike" kern="1200" cap="none" spc="0" normalizeH="0" baseline="0" noProof="0">
              <a:ln>
                <a:noFill/>
              </a:ln>
              <a:solidFill>
                <a:prstClr val="black"/>
              </a:solidFill>
              <a:effectLst/>
              <a:uLnTx/>
              <a:uFillTx/>
              <a:latin typeface="Ubuntu"/>
              <a:ea typeface="+mn-ea"/>
              <a:cs typeface="+mn-cs"/>
            </a:endParaRPr>
          </a:p>
        </p:txBody>
      </p:sp>
      <p:sp>
        <p:nvSpPr>
          <p:cNvPr id="6" name="Rectangle 5">
            <a:extLst>
              <a:ext uri="{FF2B5EF4-FFF2-40B4-BE49-F238E27FC236}">
                <a16:creationId xmlns:a16="http://schemas.microsoft.com/office/drawing/2014/main" id="{4B52BFDB-182A-367F-E561-0E54388F3CE2}"/>
              </a:ext>
            </a:extLst>
          </p:cNvPr>
          <p:cNvSpPr/>
          <p:nvPr/>
        </p:nvSpPr>
        <p:spPr>
          <a:xfrm>
            <a:off x="239692" y="5086613"/>
            <a:ext cx="1384917" cy="987642"/>
          </a:xfrm>
          <a:prstGeom prst="rect">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Tools</a:t>
            </a:r>
          </a:p>
        </p:txBody>
      </p:sp>
      <p:sp>
        <p:nvSpPr>
          <p:cNvPr id="11" name="Rectangle 10">
            <a:extLst>
              <a:ext uri="{FF2B5EF4-FFF2-40B4-BE49-F238E27FC236}">
                <a16:creationId xmlns:a16="http://schemas.microsoft.com/office/drawing/2014/main" id="{63FAD226-3E2F-A0B8-86C1-7EFA64F505EF}"/>
              </a:ext>
            </a:extLst>
          </p:cNvPr>
          <p:cNvSpPr/>
          <p:nvPr/>
        </p:nvSpPr>
        <p:spPr>
          <a:xfrm>
            <a:off x="1713390" y="2441359"/>
            <a:ext cx="4172505" cy="1019118"/>
          </a:xfrm>
          <a:prstGeom prst="rect">
            <a:avLst/>
          </a:prstGeom>
          <a:noFill/>
          <a:ln w="38100">
            <a:solidFill>
              <a:srgbClr val="12AB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latin typeface="Ubuntu"/>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Génération d’un prompt à partir d’un </a:t>
            </a:r>
            <a:r>
              <a:rPr kumimoji="0" lang="fr-FR" sz="1400" b="0" i="0" u="none" strike="noStrike" kern="1200" cap="none" spc="0" normalizeH="0" baseline="0" noProof="0" err="1">
                <a:ln>
                  <a:noFill/>
                </a:ln>
                <a:solidFill>
                  <a:srgbClr val="FFFFFF"/>
                </a:solidFill>
                <a:effectLst/>
                <a:uLnTx/>
                <a:uFillTx/>
                <a:latin typeface="Ubuntu"/>
                <a:ea typeface="+mn-ea"/>
                <a:cs typeface="+mn-cs"/>
              </a:rPr>
              <a:t>template</a:t>
            </a:r>
            <a:endParaRPr kumimoji="0" lang="fr-FR" sz="1400" b="0" i="0" u="none" strike="noStrike" kern="1200" cap="none" spc="0" normalizeH="0" baseline="0" noProof="0">
              <a:ln>
                <a:noFill/>
              </a:ln>
              <a:solidFill>
                <a:srgbClr val="FFFFFF"/>
              </a:solidFill>
              <a:effectLst/>
              <a:uLnTx/>
              <a:uFillTx/>
              <a:latin typeface="Ubuntu"/>
              <a:ea typeface="+mn-ea"/>
              <a:cs typeface="+mn-cs"/>
            </a:endParaRPr>
          </a:p>
        </p:txBody>
      </p:sp>
      <p:sp>
        <p:nvSpPr>
          <p:cNvPr id="12" name="Rectangle 11">
            <a:extLst>
              <a:ext uri="{FF2B5EF4-FFF2-40B4-BE49-F238E27FC236}">
                <a16:creationId xmlns:a16="http://schemas.microsoft.com/office/drawing/2014/main" id="{940F5AC2-990C-3F48-6F10-C7E960516895}"/>
              </a:ext>
            </a:extLst>
          </p:cNvPr>
          <p:cNvSpPr/>
          <p:nvPr/>
        </p:nvSpPr>
        <p:spPr>
          <a:xfrm>
            <a:off x="1713390" y="3779723"/>
            <a:ext cx="4172505" cy="987641"/>
          </a:xfrm>
          <a:prstGeom prst="rect">
            <a:avLst/>
          </a:prstGeom>
          <a:noFill/>
          <a:ln w="38100">
            <a:solidFill>
              <a:srgbClr val="12AB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Récupération de données structurées ou contenus divers (texte, image, audio, …)</a:t>
            </a:r>
          </a:p>
        </p:txBody>
      </p:sp>
      <p:sp>
        <p:nvSpPr>
          <p:cNvPr id="13" name="Rectangle 12">
            <a:extLst>
              <a:ext uri="{FF2B5EF4-FFF2-40B4-BE49-F238E27FC236}">
                <a16:creationId xmlns:a16="http://schemas.microsoft.com/office/drawing/2014/main" id="{7C4E7725-3877-150F-DBBC-08324E6732B8}"/>
              </a:ext>
            </a:extLst>
          </p:cNvPr>
          <p:cNvSpPr/>
          <p:nvPr/>
        </p:nvSpPr>
        <p:spPr>
          <a:xfrm>
            <a:off x="1713387" y="5086610"/>
            <a:ext cx="4172505" cy="987645"/>
          </a:xfrm>
          <a:prstGeom prst="rect">
            <a:avLst/>
          </a:prstGeom>
          <a:noFill/>
          <a:ln w="38100">
            <a:solidFill>
              <a:srgbClr val="12AB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Fonctions exécutables par le LLM pour obtenir de l’information ou effectuer des actions</a:t>
            </a:r>
          </a:p>
        </p:txBody>
      </p:sp>
      <p:sp>
        <p:nvSpPr>
          <p:cNvPr id="14" name="Rectangle 13">
            <a:extLst>
              <a:ext uri="{FF2B5EF4-FFF2-40B4-BE49-F238E27FC236}">
                <a16:creationId xmlns:a16="http://schemas.microsoft.com/office/drawing/2014/main" id="{27876460-0DF0-8415-5DFC-57CEE9DC2438}"/>
              </a:ext>
            </a:extLst>
          </p:cNvPr>
          <p:cNvSpPr/>
          <p:nvPr/>
        </p:nvSpPr>
        <p:spPr>
          <a:xfrm>
            <a:off x="6306104" y="2409881"/>
            <a:ext cx="1384917" cy="1019119"/>
          </a:xfrm>
          <a:prstGeom prst="rect">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Roots</a:t>
            </a:r>
          </a:p>
        </p:txBody>
      </p:sp>
      <p:sp>
        <p:nvSpPr>
          <p:cNvPr id="15" name="Rectangle 14">
            <a:extLst>
              <a:ext uri="{FF2B5EF4-FFF2-40B4-BE49-F238E27FC236}">
                <a16:creationId xmlns:a16="http://schemas.microsoft.com/office/drawing/2014/main" id="{B786F74A-C76C-0E49-9F35-E8CE55C4A5C8}"/>
              </a:ext>
            </a:extLst>
          </p:cNvPr>
          <p:cNvSpPr/>
          <p:nvPr/>
        </p:nvSpPr>
        <p:spPr>
          <a:xfrm>
            <a:off x="6306104" y="3748247"/>
            <a:ext cx="1384917" cy="987640"/>
          </a:xfrm>
          <a:prstGeom prst="rect">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Sampling</a:t>
            </a:r>
          </a:p>
        </p:txBody>
      </p:sp>
      <p:sp>
        <p:nvSpPr>
          <p:cNvPr id="16" name="Rectangle 15">
            <a:extLst>
              <a:ext uri="{FF2B5EF4-FFF2-40B4-BE49-F238E27FC236}">
                <a16:creationId xmlns:a16="http://schemas.microsoft.com/office/drawing/2014/main" id="{33243399-111C-19E4-17E9-17C1CCE1F989}"/>
              </a:ext>
            </a:extLst>
          </p:cNvPr>
          <p:cNvSpPr/>
          <p:nvPr/>
        </p:nvSpPr>
        <p:spPr>
          <a:xfrm>
            <a:off x="6306104" y="5055133"/>
            <a:ext cx="1384917" cy="1019121"/>
          </a:xfrm>
          <a:prstGeom prst="rect">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Elicitation</a:t>
            </a:r>
          </a:p>
        </p:txBody>
      </p:sp>
      <p:sp>
        <p:nvSpPr>
          <p:cNvPr id="17" name="Rectangle 16">
            <a:extLst>
              <a:ext uri="{FF2B5EF4-FFF2-40B4-BE49-F238E27FC236}">
                <a16:creationId xmlns:a16="http://schemas.microsoft.com/office/drawing/2014/main" id="{AAE2A1EE-85E5-3563-4CC9-FFFAE5C82445}"/>
              </a:ext>
            </a:extLst>
          </p:cNvPr>
          <p:cNvSpPr/>
          <p:nvPr/>
        </p:nvSpPr>
        <p:spPr>
          <a:xfrm>
            <a:off x="7779800" y="2409882"/>
            <a:ext cx="4172505" cy="1019118"/>
          </a:xfrm>
          <a:prstGeom prst="rect">
            <a:avLst/>
          </a:prstGeom>
          <a:noFill/>
          <a:ln w="38100">
            <a:solidFill>
              <a:srgbClr val="12AB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Liste les racines du système de fichiers partagé auxquels le serveur peut accéder</a:t>
            </a:r>
          </a:p>
        </p:txBody>
      </p:sp>
      <p:sp>
        <p:nvSpPr>
          <p:cNvPr id="18" name="Rectangle 17">
            <a:extLst>
              <a:ext uri="{FF2B5EF4-FFF2-40B4-BE49-F238E27FC236}">
                <a16:creationId xmlns:a16="http://schemas.microsoft.com/office/drawing/2014/main" id="{90F9075A-F6C1-F12F-7121-03F2EF13DC5A}"/>
              </a:ext>
            </a:extLst>
          </p:cNvPr>
          <p:cNvSpPr/>
          <p:nvPr/>
        </p:nvSpPr>
        <p:spPr>
          <a:xfrm>
            <a:off x="7779800" y="3748246"/>
            <a:ext cx="4172505" cy="987639"/>
          </a:xfrm>
          <a:prstGeom prst="rect">
            <a:avLst/>
          </a:prstGeom>
          <a:noFill/>
          <a:ln w="38100">
            <a:solidFill>
              <a:srgbClr val="12AB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Emission d’une requête à destination du LLM (le serveur agit alors en tant qu’agent)</a:t>
            </a:r>
          </a:p>
        </p:txBody>
      </p:sp>
      <p:sp>
        <p:nvSpPr>
          <p:cNvPr id="19" name="Rectangle 18">
            <a:extLst>
              <a:ext uri="{FF2B5EF4-FFF2-40B4-BE49-F238E27FC236}">
                <a16:creationId xmlns:a16="http://schemas.microsoft.com/office/drawing/2014/main" id="{58CFF8DB-5F2B-8A67-B0A5-84940FD2E806}"/>
              </a:ext>
            </a:extLst>
          </p:cNvPr>
          <p:cNvSpPr/>
          <p:nvPr/>
        </p:nvSpPr>
        <p:spPr>
          <a:xfrm>
            <a:off x="7779800" y="5055132"/>
            <a:ext cx="4172505" cy="1019121"/>
          </a:xfrm>
          <a:prstGeom prst="rect">
            <a:avLst/>
          </a:prstGeom>
          <a:noFill/>
          <a:ln w="38100">
            <a:solidFill>
              <a:srgbClr val="12AB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Requête à destination de l’utilisateur pour  obtenir des informations exploitables par le serveur</a:t>
            </a:r>
          </a:p>
        </p:txBody>
      </p:sp>
      <p:sp>
        <p:nvSpPr>
          <p:cNvPr id="20" name="Rectangle 19">
            <a:extLst>
              <a:ext uri="{FF2B5EF4-FFF2-40B4-BE49-F238E27FC236}">
                <a16:creationId xmlns:a16="http://schemas.microsoft.com/office/drawing/2014/main" id="{B8E08558-16D7-5464-62BE-568958157519}"/>
              </a:ext>
            </a:extLst>
          </p:cNvPr>
          <p:cNvSpPr/>
          <p:nvPr/>
        </p:nvSpPr>
        <p:spPr>
          <a:xfrm>
            <a:off x="1752601" y="3182779"/>
            <a:ext cx="2496312" cy="246221"/>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list</a:t>
            </a: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get</a:t>
            </a:r>
            <a:endParaRPr kumimoji="0" lang="fr-FR" sz="1050" b="0" i="0" u="none" strike="noStrike" kern="1200" cap="none" spc="0" normalizeH="0" baseline="0" noProof="0">
              <a:ln>
                <a:noFill/>
              </a:ln>
              <a:solidFill>
                <a:prstClr val="black"/>
              </a:solidFill>
              <a:effectLst/>
              <a:uLnTx/>
              <a:uFillTx/>
              <a:latin typeface="Ubuntu"/>
              <a:ea typeface="+mn-ea"/>
              <a:cs typeface="+mn-cs"/>
            </a:endParaRPr>
          </a:p>
        </p:txBody>
      </p:sp>
      <p:sp>
        <p:nvSpPr>
          <p:cNvPr id="21" name="Rectangle 20">
            <a:extLst>
              <a:ext uri="{FF2B5EF4-FFF2-40B4-BE49-F238E27FC236}">
                <a16:creationId xmlns:a16="http://schemas.microsoft.com/office/drawing/2014/main" id="{68E3DE26-73B7-ED07-0A87-6DBC8089F1F5}"/>
              </a:ext>
            </a:extLst>
          </p:cNvPr>
          <p:cNvSpPr/>
          <p:nvPr/>
        </p:nvSpPr>
        <p:spPr>
          <a:xfrm>
            <a:off x="4298440" y="3182778"/>
            <a:ext cx="1552141" cy="246221"/>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list_changed</a:t>
            </a:r>
            <a:endParaRPr kumimoji="0" lang="fr-FR" sz="1050" b="0" i="0" u="none" strike="noStrike" kern="1200" cap="none" spc="0" normalizeH="0" baseline="0" noProof="0">
              <a:ln>
                <a:noFill/>
              </a:ln>
              <a:solidFill>
                <a:prstClr val="black"/>
              </a:solidFill>
              <a:effectLst/>
              <a:uLnTx/>
              <a:uFillTx/>
              <a:latin typeface="Ubuntu"/>
              <a:ea typeface="+mn-ea"/>
              <a:cs typeface="+mn-cs"/>
            </a:endParaRPr>
          </a:p>
        </p:txBody>
      </p:sp>
      <p:cxnSp>
        <p:nvCxnSpPr>
          <p:cNvPr id="23" name="Connecteur droit avec flèche 22">
            <a:extLst>
              <a:ext uri="{FF2B5EF4-FFF2-40B4-BE49-F238E27FC236}">
                <a16:creationId xmlns:a16="http://schemas.microsoft.com/office/drawing/2014/main" id="{F5DD369C-1395-EB8D-186D-EA4201B14037}"/>
              </a:ext>
            </a:extLst>
          </p:cNvPr>
          <p:cNvCxnSpPr>
            <a:cxnSpLocks/>
          </p:cNvCxnSpPr>
          <p:nvPr/>
        </p:nvCxnSpPr>
        <p:spPr>
          <a:xfrm>
            <a:off x="1803679" y="3275330"/>
            <a:ext cx="219431"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94733CA9-9012-B794-AF4C-A20E99E74988}"/>
              </a:ext>
            </a:extLst>
          </p:cNvPr>
          <p:cNvCxnSpPr>
            <a:cxnSpLocks/>
          </p:cNvCxnSpPr>
          <p:nvPr/>
        </p:nvCxnSpPr>
        <p:spPr>
          <a:xfrm flipH="1">
            <a:off x="1802128" y="3367882"/>
            <a:ext cx="201932" cy="1269"/>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686FBEF0-476F-FD5C-DA51-47DBD8FBA156}"/>
              </a:ext>
            </a:extLst>
          </p:cNvPr>
          <p:cNvCxnSpPr>
            <a:cxnSpLocks/>
          </p:cNvCxnSpPr>
          <p:nvPr/>
        </p:nvCxnSpPr>
        <p:spPr>
          <a:xfrm>
            <a:off x="4346473" y="3317318"/>
            <a:ext cx="219431" cy="0"/>
          </a:xfrm>
          <a:prstGeom prst="straightConnector1">
            <a:avLst/>
          </a:prstGeom>
          <a:ln w="28575">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7C790DA-4325-64B3-6895-FE50CA538BCA}"/>
              </a:ext>
            </a:extLst>
          </p:cNvPr>
          <p:cNvSpPr/>
          <p:nvPr/>
        </p:nvSpPr>
        <p:spPr>
          <a:xfrm>
            <a:off x="1752601" y="4489666"/>
            <a:ext cx="2496312" cy="246221"/>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err="1">
                <a:ln>
                  <a:noFill/>
                </a:ln>
                <a:solidFill>
                  <a:prstClr val="black"/>
                </a:solidFill>
                <a:effectLst/>
                <a:uLnTx/>
                <a:uFillTx/>
                <a:latin typeface="Ubuntu"/>
                <a:ea typeface="+mn-ea"/>
                <a:cs typeface="+mn-cs"/>
              </a:rPr>
              <a:t>list</a:t>
            </a: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read</a:t>
            </a: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templates</a:t>
            </a:r>
            <a:r>
              <a:rPr kumimoji="0" lang="fr-FR" sz="1050" b="0" i="0" u="none" strike="noStrike" kern="1200" cap="none" spc="0" normalizeH="0" baseline="0" noProof="0">
                <a:ln>
                  <a:noFill/>
                </a:ln>
                <a:solidFill>
                  <a:prstClr val="black"/>
                </a:solidFill>
                <a:effectLst/>
                <a:uLnTx/>
                <a:uFillTx/>
                <a:latin typeface="Ubuntu"/>
                <a:ea typeface="+mn-ea"/>
                <a:cs typeface="+mn-cs"/>
              </a:rPr>
              <a:t>/</a:t>
            </a:r>
            <a:r>
              <a:rPr kumimoji="0" lang="fr-FR" sz="1050" b="0" i="0" u="none" strike="noStrike" kern="1200" cap="none" spc="0" normalizeH="0" baseline="0" noProof="0" err="1">
                <a:ln>
                  <a:noFill/>
                </a:ln>
                <a:solidFill>
                  <a:prstClr val="black"/>
                </a:solidFill>
                <a:effectLst/>
                <a:uLnTx/>
                <a:uFillTx/>
                <a:latin typeface="Ubuntu"/>
                <a:ea typeface="+mn-ea"/>
                <a:cs typeface="+mn-cs"/>
              </a:rPr>
              <a:t>list</a:t>
            </a: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subscribe</a:t>
            </a:r>
            <a:endParaRPr kumimoji="0" lang="fr-FR" sz="1050" b="0" i="0" u="none" strike="noStrike" kern="1200" cap="none" spc="0" normalizeH="0" baseline="0" noProof="0">
              <a:ln>
                <a:noFill/>
              </a:ln>
              <a:solidFill>
                <a:prstClr val="black"/>
              </a:solidFill>
              <a:effectLst/>
              <a:uLnTx/>
              <a:uFillTx/>
              <a:latin typeface="Ubuntu"/>
              <a:ea typeface="+mn-ea"/>
              <a:cs typeface="+mn-cs"/>
            </a:endParaRPr>
          </a:p>
        </p:txBody>
      </p:sp>
      <p:sp>
        <p:nvSpPr>
          <p:cNvPr id="34" name="Rectangle 33">
            <a:extLst>
              <a:ext uri="{FF2B5EF4-FFF2-40B4-BE49-F238E27FC236}">
                <a16:creationId xmlns:a16="http://schemas.microsoft.com/office/drawing/2014/main" id="{4CFD6A0C-4531-E204-A38D-422947B97D79}"/>
              </a:ext>
            </a:extLst>
          </p:cNvPr>
          <p:cNvSpPr/>
          <p:nvPr/>
        </p:nvSpPr>
        <p:spPr>
          <a:xfrm>
            <a:off x="4288124" y="4489665"/>
            <a:ext cx="1562457" cy="246221"/>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list_changed</a:t>
            </a:r>
            <a:endParaRPr kumimoji="0" lang="fr-FR" sz="1050" b="0" i="0" u="none" strike="noStrike" kern="1200" cap="none" spc="0" normalizeH="0" baseline="0" noProof="0">
              <a:ln>
                <a:noFill/>
              </a:ln>
              <a:solidFill>
                <a:prstClr val="black"/>
              </a:solidFill>
              <a:effectLst/>
              <a:uLnTx/>
              <a:uFillTx/>
              <a:latin typeface="Ubuntu"/>
              <a:ea typeface="+mn-ea"/>
              <a:cs typeface="+mn-cs"/>
            </a:endParaRPr>
          </a:p>
        </p:txBody>
      </p:sp>
      <p:cxnSp>
        <p:nvCxnSpPr>
          <p:cNvPr id="35" name="Connecteur droit avec flèche 34">
            <a:extLst>
              <a:ext uri="{FF2B5EF4-FFF2-40B4-BE49-F238E27FC236}">
                <a16:creationId xmlns:a16="http://schemas.microsoft.com/office/drawing/2014/main" id="{81499C59-2214-F0D9-86C0-C77A9E21EFAC}"/>
              </a:ext>
            </a:extLst>
          </p:cNvPr>
          <p:cNvCxnSpPr>
            <a:cxnSpLocks/>
          </p:cNvCxnSpPr>
          <p:nvPr/>
        </p:nvCxnSpPr>
        <p:spPr>
          <a:xfrm>
            <a:off x="1803679" y="4582217"/>
            <a:ext cx="219431"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97F1007-F494-A643-86A2-4002068C2BE1}"/>
              </a:ext>
            </a:extLst>
          </p:cNvPr>
          <p:cNvCxnSpPr>
            <a:cxnSpLocks/>
          </p:cNvCxnSpPr>
          <p:nvPr/>
        </p:nvCxnSpPr>
        <p:spPr>
          <a:xfrm flipH="1">
            <a:off x="1802128" y="4674769"/>
            <a:ext cx="201932" cy="1269"/>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BC3CE0F2-1AD1-DF3B-11E9-EF6664C70EB0}"/>
              </a:ext>
            </a:extLst>
          </p:cNvPr>
          <p:cNvCxnSpPr>
            <a:cxnSpLocks/>
          </p:cNvCxnSpPr>
          <p:nvPr/>
        </p:nvCxnSpPr>
        <p:spPr>
          <a:xfrm>
            <a:off x="4324348" y="4631747"/>
            <a:ext cx="219431"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8CD5C33-BC36-3799-1EF8-4505C44B70AA}"/>
              </a:ext>
            </a:extLst>
          </p:cNvPr>
          <p:cNvSpPr/>
          <p:nvPr/>
        </p:nvSpPr>
        <p:spPr>
          <a:xfrm>
            <a:off x="1752601" y="5785803"/>
            <a:ext cx="2496312" cy="246221"/>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list</a:t>
            </a:r>
            <a:r>
              <a:rPr kumimoji="0" lang="fr-FR" sz="1050" b="0" i="0" u="none" strike="noStrike" kern="1200" cap="none" spc="0" normalizeH="0" baseline="0" noProof="0">
                <a:ln>
                  <a:noFill/>
                </a:ln>
                <a:solidFill>
                  <a:prstClr val="black"/>
                </a:solidFill>
                <a:effectLst/>
                <a:uLnTx/>
                <a:uFillTx/>
                <a:latin typeface="Ubuntu"/>
                <a:ea typeface="+mn-ea"/>
                <a:cs typeface="+mn-cs"/>
              </a:rPr>
              <a:t>, call</a:t>
            </a:r>
          </a:p>
        </p:txBody>
      </p:sp>
      <p:sp>
        <p:nvSpPr>
          <p:cNvPr id="39" name="Rectangle 38">
            <a:extLst>
              <a:ext uri="{FF2B5EF4-FFF2-40B4-BE49-F238E27FC236}">
                <a16:creationId xmlns:a16="http://schemas.microsoft.com/office/drawing/2014/main" id="{EADEB82A-9C8F-8262-C3B9-EBC8D147DB55}"/>
              </a:ext>
            </a:extLst>
          </p:cNvPr>
          <p:cNvSpPr/>
          <p:nvPr/>
        </p:nvSpPr>
        <p:spPr>
          <a:xfrm>
            <a:off x="4298440" y="5785802"/>
            <a:ext cx="1552141" cy="246221"/>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list_changed</a:t>
            </a:r>
            <a:endParaRPr kumimoji="0" lang="fr-FR" sz="1050" b="0" i="0" u="none" strike="noStrike" kern="1200" cap="none" spc="0" normalizeH="0" baseline="0" noProof="0">
              <a:ln>
                <a:noFill/>
              </a:ln>
              <a:solidFill>
                <a:prstClr val="black"/>
              </a:solidFill>
              <a:effectLst/>
              <a:uLnTx/>
              <a:uFillTx/>
              <a:latin typeface="Ubuntu"/>
              <a:ea typeface="+mn-ea"/>
              <a:cs typeface="+mn-cs"/>
            </a:endParaRPr>
          </a:p>
        </p:txBody>
      </p:sp>
      <p:cxnSp>
        <p:nvCxnSpPr>
          <p:cNvPr id="40" name="Connecteur droit avec flèche 39">
            <a:extLst>
              <a:ext uri="{FF2B5EF4-FFF2-40B4-BE49-F238E27FC236}">
                <a16:creationId xmlns:a16="http://schemas.microsoft.com/office/drawing/2014/main" id="{A1021D9A-1EC3-6D4E-E1D6-2DFD6A90F4A6}"/>
              </a:ext>
            </a:extLst>
          </p:cNvPr>
          <p:cNvCxnSpPr>
            <a:cxnSpLocks/>
          </p:cNvCxnSpPr>
          <p:nvPr/>
        </p:nvCxnSpPr>
        <p:spPr>
          <a:xfrm>
            <a:off x="1803679" y="5878354"/>
            <a:ext cx="219431"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0863FE47-27DC-D192-6D6F-DC4814BB3889}"/>
              </a:ext>
            </a:extLst>
          </p:cNvPr>
          <p:cNvCxnSpPr>
            <a:cxnSpLocks/>
          </p:cNvCxnSpPr>
          <p:nvPr/>
        </p:nvCxnSpPr>
        <p:spPr>
          <a:xfrm flipH="1">
            <a:off x="1802128" y="5970906"/>
            <a:ext cx="201932" cy="1269"/>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1FA14A9F-C428-9D27-D5A4-ED7A9241AC59}"/>
              </a:ext>
            </a:extLst>
          </p:cNvPr>
          <p:cNvCxnSpPr>
            <a:cxnSpLocks/>
          </p:cNvCxnSpPr>
          <p:nvPr/>
        </p:nvCxnSpPr>
        <p:spPr>
          <a:xfrm>
            <a:off x="4324348" y="5919072"/>
            <a:ext cx="219431"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3C32780-3169-9AF5-1E8F-092197DF7C1E}"/>
              </a:ext>
            </a:extLst>
          </p:cNvPr>
          <p:cNvSpPr/>
          <p:nvPr/>
        </p:nvSpPr>
        <p:spPr>
          <a:xfrm>
            <a:off x="7815360" y="3150237"/>
            <a:ext cx="2496312" cy="246221"/>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list</a:t>
            </a:r>
            <a:endParaRPr kumimoji="0" lang="fr-FR" sz="1050" b="0" i="0" u="none" strike="noStrike" kern="1200" cap="none" spc="0" normalizeH="0" baseline="0" noProof="0">
              <a:ln>
                <a:noFill/>
              </a:ln>
              <a:solidFill>
                <a:prstClr val="black"/>
              </a:solidFill>
              <a:effectLst/>
              <a:uLnTx/>
              <a:uFillTx/>
              <a:latin typeface="Ubuntu"/>
              <a:ea typeface="+mn-ea"/>
              <a:cs typeface="+mn-cs"/>
            </a:endParaRPr>
          </a:p>
        </p:txBody>
      </p:sp>
      <p:sp>
        <p:nvSpPr>
          <p:cNvPr id="44" name="Rectangle 43">
            <a:extLst>
              <a:ext uri="{FF2B5EF4-FFF2-40B4-BE49-F238E27FC236}">
                <a16:creationId xmlns:a16="http://schemas.microsoft.com/office/drawing/2014/main" id="{3B71F4F6-7727-A3D3-9A9F-817D81223779}"/>
              </a:ext>
            </a:extLst>
          </p:cNvPr>
          <p:cNvSpPr/>
          <p:nvPr/>
        </p:nvSpPr>
        <p:spPr>
          <a:xfrm>
            <a:off x="10361199" y="3150236"/>
            <a:ext cx="1552141" cy="246221"/>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list_changed</a:t>
            </a:r>
            <a:endParaRPr kumimoji="0" lang="fr-FR" sz="1050" b="0" i="0" u="none" strike="noStrike" kern="1200" cap="none" spc="0" normalizeH="0" baseline="0" noProof="0">
              <a:ln>
                <a:noFill/>
              </a:ln>
              <a:solidFill>
                <a:prstClr val="black"/>
              </a:solidFill>
              <a:effectLst/>
              <a:uLnTx/>
              <a:uFillTx/>
              <a:latin typeface="Ubuntu"/>
              <a:ea typeface="+mn-ea"/>
              <a:cs typeface="+mn-cs"/>
            </a:endParaRPr>
          </a:p>
        </p:txBody>
      </p:sp>
      <p:cxnSp>
        <p:nvCxnSpPr>
          <p:cNvPr id="45" name="Connecteur droit avec flèche 44">
            <a:extLst>
              <a:ext uri="{FF2B5EF4-FFF2-40B4-BE49-F238E27FC236}">
                <a16:creationId xmlns:a16="http://schemas.microsoft.com/office/drawing/2014/main" id="{6B3F4DF6-5B9A-2594-643E-A2E0440C74DE}"/>
              </a:ext>
            </a:extLst>
          </p:cNvPr>
          <p:cNvCxnSpPr>
            <a:cxnSpLocks/>
          </p:cNvCxnSpPr>
          <p:nvPr/>
        </p:nvCxnSpPr>
        <p:spPr>
          <a:xfrm>
            <a:off x="7866438" y="3242788"/>
            <a:ext cx="219431"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7C903379-038C-244D-02E6-A6B985883C8F}"/>
              </a:ext>
            </a:extLst>
          </p:cNvPr>
          <p:cNvCxnSpPr>
            <a:cxnSpLocks/>
          </p:cNvCxnSpPr>
          <p:nvPr/>
        </p:nvCxnSpPr>
        <p:spPr>
          <a:xfrm flipH="1">
            <a:off x="7864887" y="3335340"/>
            <a:ext cx="201932" cy="1269"/>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6051565F-8088-BE9E-5961-230180D4414D}"/>
              </a:ext>
            </a:extLst>
          </p:cNvPr>
          <p:cNvCxnSpPr>
            <a:cxnSpLocks/>
          </p:cNvCxnSpPr>
          <p:nvPr/>
        </p:nvCxnSpPr>
        <p:spPr>
          <a:xfrm>
            <a:off x="10387107" y="3283506"/>
            <a:ext cx="219431"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2423519-1077-E6D0-169F-01F3F83F58C0}"/>
              </a:ext>
            </a:extLst>
          </p:cNvPr>
          <p:cNvSpPr/>
          <p:nvPr/>
        </p:nvSpPr>
        <p:spPr>
          <a:xfrm>
            <a:off x="7815360" y="4457815"/>
            <a:ext cx="2496312" cy="246221"/>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createMessage</a:t>
            </a:r>
            <a:endParaRPr kumimoji="0" lang="fr-FR" sz="1050" b="0" i="0" u="none" strike="noStrike" kern="1200" cap="none" spc="0" normalizeH="0" baseline="0" noProof="0">
              <a:ln>
                <a:noFill/>
              </a:ln>
              <a:solidFill>
                <a:prstClr val="black"/>
              </a:solidFill>
              <a:effectLst/>
              <a:uLnTx/>
              <a:uFillTx/>
              <a:latin typeface="Ubuntu"/>
              <a:ea typeface="+mn-ea"/>
              <a:cs typeface="+mn-cs"/>
            </a:endParaRPr>
          </a:p>
        </p:txBody>
      </p:sp>
      <p:cxnSp>
        <p:nvCxnSpPr>
          <p:cNvPr id="50" name="Connecteur droit avec flèche 49">
            <a:extLst>
              <a:ext uri="{FF2B5EF4-FFF2-40B4-BE49-F238E27FC236}">
                <a16:creationId xmlns:a16="http://schemas.microsoft.com/office/drawing/2014/main" id="{BD696D68-BF37-8496-26C6-ADAAB4964D38}"/>
              </a:ext>
            </a:extLst>
          </p:cNvPr>
          <p:cNvCxnSpPr>
            <a:cxnSpLocks/>
          </p:cNvCxnSpPr>
          <p:nvPr/>
        </p:nvCxnSpPr>
        <p:spPr>
          <a:xfrm>
            <a:off x="7866438" y="4550366"/>
            <a:ext cx="219431"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6055350-78AC-D4CF-17EE-48D09F067D39}"/>
              </a:ext>
            </a:extLst>
          </p:cNvPr>
          <p:cNvCxnSpPr>
            <a:cxnSpLocks/>
          </p:cNvCxnSpPr>
          <p:nvPr/>
        </p:nvCxnSpPr>
        <p:spPr>
          <a:xfrm flipH="1">
            <a:off x="7864887" y="4642918"/>
            <a:ext cx="201932" cy="1269"/>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D922AD9F-0EA5-F464-43E1-37C0F5FD45E2}"/>
              </a:ext>
            </a:extLst>
          </p:cNvPr>
          <p:cNvSpPr/>
          <p:nvPr/>
        </p:nvSpPr>
        <p:spPr>
          <a:xfrm>
            <a:off x="7815360" y="5801042"/>
            <a:ext cx="2496312" cy="246221"/>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prstClr val="black"/>
                </a:solidFill>
                <a:effectLst/>
                <a:uLnTx/>
                <a:uFillTx/>
                <a:latin typeface="Ubuntu"/>
                <a:ea typeface="+mn-ea"/>
                <a:cs typeface="+mn-cs"/>
              </a:rPr>
              <a:t>        </a:t>
            </a:r>
            <a:r>
              <a:rPr kumimoji="0" lang="fr-FR" sz="1050" b="0" i="0" u="none" strike="noStrike" kern="1200" cap="none" spc="0" normalizeH="0" baseline="0" noProof="0" err="1">
                <a:ln>
                  <a:noFill/>
                </a:ln>
                <a:solidFill>
                  <a:prstClr val="black"/>
                </a:solidFill>
                <a:effectLst/>
                <a:uLnTx/>
                <a:uFillTx/>
                <a:latin typeface="Ubuntu"/>
                <a:ea typeface="+mn-ea"/>
                <a:cs typeface="+mn-cs"/>
              </a:rPr>
              <a:t>create</a:t>
            </a:r>
            <a:endParaRPr kumimoji="0" lang="fr-FR" sz="1050" b="0" i="0" u="none" strike="noStrike" kern="1200" cap="none" spc="0" normalizeH="0" baseline="0" noProof="0">
              <a:ln>
                <a:noFill/>
              </a:ln>
              <a:solidFill>
                <a:prstClr val="black"/>
              </a:solidFill>
              <a:effectLst/>
              <a:uLnTx/>
              <a:uFillTx/>
              <a:latin typeface="Ubuntu"/>
              <a:ea typeface="+mn-ea"/>
              <a:cs typeface="+mn-cs"/>
            </a:endParaRPr>
          </a:p>
        </p:txBody>
      </p:sp>
      <p:cxnSp>
        <p:nvCxnSpPr>
          <p:cNvPr id="55" name="Connecteur droit avec flèche 54">
            <a:extLst>
              <a:ext uri="{FF2B5EF4-FFF2-40B4-BE49-F238E27FC236}">
                <a16:creationId xmlns:a16="http://schemas.microsoft.com/office/drawing/2014/main" id="{FD63EF49-1FC1-F5D3-84FB-885680F137DF}"/>
              </a:ext>
            </a:extLst>
          </p:cNvPr>
          <p:cNvCxnSpPr>
            <a:cxnSpLocks/>
          </p:cNvCxnSpPr>
          <p:nvPr/>
        </p:nvCxnSpPr>
        <p:spPr>
          <a:xfrm>
            <a:off x="7866438" y="5893593"/>
            <a:ext cx="219431"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25E74DAD-1EF3-8A90-C06B-CBA1E8345B89}"/>
              </a:ext>
            </a:extLst>
          </p:cNvPr>
          <p:cNvCxnSpPr>
            <a:cxnSpLocks/>
          </p:cNvCxnSpPr>
          <p:nvPr/>
        </p:nvCxnSpPr>
        <p:spPr>
          <a:xfrm flipH="1">
            <a:off x="7864887" y="5986145"/>
            <a:ext cx="201932" cy="1269"/>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9DC77C5-6E0A-DF7C-F117-9238BB2663ED}"/>
              </a:ext>
            </a:extLst>
          </p:cNvPr>
          <p:cNvSpPr/>
          <p:nvPr/>
        </p:nvSpPr>
        <p:spPr>
          <a:xfrm>
            <a:off x="4543779" y="6471065"/>
            <a:ext cx="1592801" cy="260152"/>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prstClr val="black"/>
                </a:solidFill>
                <a:effectLst/>
                <a:uLnTx/>
                <a:uFillTx/>
                <a:latin typeface="Ubuntu"/>
                <a:ea typeface="+mn-ea"/>
                <a:cs typeface="+mn-cs"/>
              </a:rPr>
              <a:t>        requête / réponse</a:t>
            </a:r>
          </a:p>
        </p:txBody>
      </p:sp>
      <p:cxnSp>
        <p:nvCxnSpPr>
          <p:cNvPr id="59" name="Connecteur droit avec flèche 58">
            <a:extLst>
              <a:ext uri="{FF2B5EF4-FFF2-40B4-BE49-F238E27FC236}">
                <a16:creationId xmlns:a16="http://schemas.microsoft.com/office/drawing/2014/main" id="{E40F6160-F028-650A-10E7-E8D281B487C8}"/>
              </a:ext>
            </a:extLst>
          </p:cNvPr>
          <p:cNvCxnSpPr>
            <a:cxnSpLocks/>
          </p:cNvCxnSpPr>
          <p:nvPr/>
        </p:nvCxnSpPr>
        <p:spPr>
          <a:xfrm>
            <a:off x="4612614" y="6554535"/>
            <a:ext cx="219431"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a:extLst>
              <a:ext uri="{FF2B5EF4-FFF2-40B4-BE49-F238E27FC236}">
                <a16:creationId xmlns:a16="http://schemas.microsoft.com/office/drawing/2014/main" id="{9BD2CD87-268C-61DF-8E6D-B32E24860DB0}"/>
              </a:ext>
            </a:extLst>
          </p:cNvPr>
          <p:cNvCxnSpPr>
            <a:cxnSpLocks/>
          </p:cNvCxnSpPr>
          <p:nvPr/>
        </p:nvCxnSpPr>
        <p:spPr>
          <a:xfrm flipH="1">
            <a:off x="4611063" y="6647087"/>
            <a:ext cx="201932" cy="1269"/>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2E0C741-1CE2-7ED5-E67C-C0F380F57F86}"/>
              </a:ext>
            </a:extLst>
          </p:cNvPr>
          <p:cNvSpPr/>
          <p:nvPr/>
        </p:nvSpPr>
        <p:spPr>
          <a:xfrm>
            <a:off x="6203864" y="6471065"/>
            <a:ext cx="1552141" cy="260152"/>
          </a:xfrm>
          <a:prstGeom prst="rect">
            <a:avLst/>
          </a:prstGeom>
          <a:solidFill>
            <a:schemeClr val="bg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prstClr val="black"/>
                </a:solidFill>
                <a:effectLst/>
                <a:uLnTx/>
                <a:uFillTx/>
                <a:latin typeface="Ubuntu"/>
                <a:ea typeface="+mn-ea"/>
                <a:cs typeface="+mn-cs"/>
              </a:rPr>
              <a:t>      notification</a:t>
            </a:r>
          </a:p>
        </p:txBody>
      </p:sp>
      <p:cxnSp>
        <p:nvCxnSpPr>
          <p:cNvPr id="62" name="Connecteur droit avec flèche 61">
            <a:extLst>
              <a:ext uri="{FF2B5EF4-FFF2-40B4-BE49-F238E27FC236}">
                <a16:creationId xmlns:a16="http://schemas.microsoft.com/office/drawing/2014/main" id="{E6722DFA-26DB-52AC-351C-C74E9BBD85C9}"/>
              </a:ext>
            </a:extLst>
          </p:cNvPr>
          <p:cNvCxnSpPr>
            <a:cxnSpLocks/>
          </p:cNvCxnSpPr>
          <p:nvPr/>
        </p:nvCxnSpPr>
        <p:spPr>
          <a:xfrm>
            <a:off x="6229772" y="6604335"/>
            <a:ext cx="219431"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582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CC46B620-12AA-2B59-D5F1-42177442160B}"/>
            </a:ext>
          </a:extLst>
        </p:cNvPr>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55F763E-025B-2373-7E48-5E891F673337}"/>
              </a:ext>
            </a:extLst>
          </p:cNvPr>
          <p:cNvSpPr>
            <a:spLocks noGrp="1"/>
          </p:cNvSpPr>
          <p:nvPr>
            <p:ph type="body" sz="quarter" idx="15"/>
          </p:nvPr>
        </p:nvSpPr>
        <p:spPr/>
        <p:txBody>
          <a:bodyPr/>
          <a:lstStyle/>
          <a:p>
            <a:r>
              <a:rPr lang="fr-FR"/>
              <a:t>Invocation d’un </a:t>
            </a:r>
            <a:r>
              <a:rPr lang="fr-FR" err="1"/>
              <a:t>tool</a:t>
            </a:r>
            <a:r>
              <a:rPr lang="fr-FR"/>
              <a:t> par le LLM – Récupération de la liste des </a:t>
            </a:r>
            <a:r>
              <a:rPr lang="fr-FR" err="1"/>
              <a:t>tools</a:t>
            </a:r>
            <a:endParaRPr lang="fr-FR"/>
          </a:p>
        </p:txBody>
      </p:sp>
      <p:sp>
        <p:nvSpPr>
          <p:cNvPr id="4" name="Titre 3">
            <a:extLst>
              <a:ext uri="{FF2B5EF4-FFF2-40B4-BE49-F238E27FC236}">
                <a16:creationId xmlns:a16="http://schemas.microsoft.com/office/drawing/2014/main" id="{5207E93F-4FCD-C64D-4209-213B7F8F587D}"/>
              </a:ext>
            </a:extLst>
          </p:cNvPr>
          <p:cNvSpPr>
            <a:spLocks noGrp="1"/>
          </p:cNvSpPr>
          <p:nvPr>
            <p:ph type="title"/>
          </p:nvPr>
        </p:nvSpPr>
        <p:spPr/>
        <p:txBody>
          <a:bodyPr/>
          <a:lstStyle/>
          <a:p>
            <a:r>
              <a:rPr lang="fr-FR"/>
              <a:t>MCP en action</a:t>
            </a:r>
          </a:p>
        </p:txBody>
      </p:sp>
      <p:sp>
        <p:nvSpPr>
          <p:cNvPr id="10" name="Rectangle 9">
            <a:extLst>
              <a:ext uri="{FF2B5EF4-FFF2-40B4-BE49-F238E27FC236}">
                <a16:creationId xmlns:a16="http://schemas.microsoft.com/office/drawing/2014/main" id="{E58CB6EE-9059-489F-133B-1D69FCA53626}"/>
              </a:ext>
            </a:extLst>
          </p:cNvPr>
          <p:cNvSpPr/>
          <p:nvPr/>
        </p:nvSpPr>
        <p:spPr>
          <a:xfrm>
            <a:off x="905661" y="2405850"/>
            <a:ext cx="2156238" cy="2334826"/>
          </a:xfrm>
          <a:prstGeom prst="rect">
            <a:avLst/>
          </a:prstGeom>
          <a:solidFill>
            <a:schemeClr val="accent6">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2060"/>
                </a:solidFill>
                <a:effectLst/>
                <a:uLnTx/>
                <a:uFillTx/>
                <a:latin typeface="Ubuntu"/>
                <a:ea typeface="+mn-ea"/>
                <a:cs typeface="+mn-cs"/>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2060"/>
                </a:solidFill>
                <a:effectLst/>
                <a:uLnTx/>
                <a:uFillTx/>
                <a:latin typeface="Ubuntu"/>
                <a:ea typeface="+mn-ea"/>
                <a:cs typeface="+mn-cs"/>
              </a:rPr>
              <a:t>(MCP Host)</a:t>
            </a:r>
          </a:p>
        </p:txBody>
      </p:sp>
      <p:sp>
        <p:nvSpPr>
          <p:cNvPr id="12" name="Rectangle 11">
            <a:extLst>
              <a:ext uri="{FF2B5EF4-FFF2-40B4-BE49-F238E27FC236}">
                <a16:creationId xmlns:a16="http://schemas.microsoft.com/office/drawing/2014/main" id="{65DF93F6-A7B7-1ACA-85B8-B226F6FCD74C}"/>
              </a:ext>
            </a:extLst>
          </p:cNvPr>
          <p:cNvSpPr/>
          <p:nvPr/>
        </p:nvSpPr>
        <p:spPr>
          <a:xfrm>
            <a:off x="1179972" y="3042400"/>
            <a:ext cx="1607616" cy="1393793"/>
          </a:xfrm>
          <a:prstGeom prst="rect">
            <a:avLst/>
          </a:prstGeom>
          <a:solidFill>
            <a:schemeClr val="accent1">
              <a:lumMod val="60000"/>
              <a:lumOff val="4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2060"/>
                </a:solidFill>
                <a:effectLst/>
                <a:uLnTx/>
                <a:uFillTx/>
                <a:latin typeface="Ubuntu"/>
                <a:ea typeface="+mn-ea"/>
                <a:cs typeface="+mn-cs"/>
              </a:rPr>
              <a:t>MCP Client</a:t>
            </a:r>
          </a:p>
        </p:txBody>
      </p:sp>
      <p:sp>
        <p:nvSpPr>
          <p:cNvPr id="13" name="Rectangle 12">
            <a:extLst>
              <a:ext uri="{FF2B5EF4-FFF2-40B4-BE49-F238E27FC236}">
                <a16:creationId xmlns:a16="http://schemas.microsoft.com/office/drawing/2014/main" id="{6AF1CFC9-D80B-F0E6-0335-8F2C22AEEF5B}"/>
              </a:ext>
            </a:extLst>
          </p:cNvPr>
          <p:cNvSpPr/>
          <p:nvPr/>
        </p:nvSpPr>
        <p:spPr>
          <a:xfrm>
            <a:off x="5292191" y="3042400"/>
            <a:ext cx="1607617" cy="1393794"/>
          </a:xfrm>
          <a:prstGeom prst="rect">
            <a:avLst/>
          </a:prstGeom>
          <a:solidFill>
            <a:schemeClr val="accent1">
              <a:lumMod val="60000"/>
              <a:lumOff val="4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2060"/>
                </a:solidFill>
                <a:effectLst/>
                <a:uLnTx/>
                <a:uFillTx/>
                <a:latin typeface="Ubuntu"/>
                <a:ea typeface="+mn-ea"/>
                <a:cs typeface="+mn-cs"/>
              </a:rPr>
              <a:t>MCP Server</a:t>
            </a:r>
          </a:p>
        </p:txBody>
      </p:sp>
      <p:grpSp>
        <p:nvGrpSpPr>
          <p:cNvPr id="59" name="Groupe 58">
            <a:extLst>
              <a:ext uri="{FF2B5EF4-FFF2-40B4-BE49-F238E27FC236}">
                <a16:creationId xmlns:a16="http://schemas.microsoft.com/office/drawing/2014/main" id="{552BDFF9-B54F-3462-9BB1-E5C6279A0C9B}"/>
              </a:ext>
            </a:extLst>
          </p:cNvPr>
          <p:cNvGrpSpPr/>
          <p:nvPr/>
        </p:nvGrpSpPr>
        <p:grpSpPr>
          <a:xfrm>
            <a:off x="2787588" y="1248648"/>
            <a:ext cx="7935502" cy="2241704"/>
            <a:chOff x="2787588" y="1248648"/>
            <a:chExt cx="7935502" cy="2241704"/>
          </a:xfrm>
        </p:grpSpPr>
        <p:grpSp>
          <p:nvGrpSpPr>
            <p:cNvPr id="51" name="Groupe 50">
              <a:extLst>
                <a:ext uri="{FF2B5EF4-FFF2-40B4-BE49-F238E27FC236}">
                  <a16:creationId xmlns:a16="http://schemas.microsoft.com/office/drawing/2014/main" id="{C9BA6171-9D45-B0B3-0D62-58FD87BB4B05}"/>
                </a:ext>
              </a:extLst>
            </p:cNvPr>
            <p:cNvGrpSpPr/>
            <p:nvPr/>
          </p:nvGrpSpPr>
          <p:grpSpPr>
            <a:xfrm>
              <a:off x="2787588" y="1248648"/>
              <a:ext cx="7935502" cy="2241704"/>
              <a:chOff x="2787588" y="1248648"/>
              <a:chExt cx="7935502" cy="2241704"/>
            </a:xfrm>
          </p:grpSpPr>
          <p:cxnSp>
            <p:nvCxnSpPr>
              <p:cNvPr id="32" name="Connecteur droit avec flèche 31">
                <a:extLst>
                  <a:ext uri="{FF2B5EF4-FFF2-40B4-BE49-F238E27FC236}">
                    <a16:creationId xmlns:a16="http://schemas.microsoft.com/office/drawing/2014/main" id="{F2A7914C-D76F-1653-68FA-3BBF02EA62B7}"/>
                  </a:ext>
                </a:extLst>
              </p:cNvPr>
              <p:cNvCxnSpPr>
                <a:cxnSpLocks/>
              </p:cNvCxnSpPr>
              <p:nvPr/>
            </p:nvCxnSpPr>
            <p:spPr>
              <a:xfrm>
                <a:off x="2787588" y="3490352"/>
                <a:ext cx="2504603" cy="0"/>
              </a:xfrm>
              <a:prstGeom prst="straightConnector1">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18ACA142-C41D-710D-8D3B-7723939E4321}"/>
                  </a:ext>
                </a:extLst>
              </p:cNvPr>
              <p:cNvSpPr txBox="1"/>
              <p:nvPr/>
            </p:nvSpPr>
            <p:spPr>
              <a:xfrm>
                <a:off x="3657746" y="3107038"/>
                <a:ext cx="1098675"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1. </a:t>
                </a:r>
                <a:r>
                  <a:rPr kumimoji="0" lang="fr-FR" sz="1400" b="0" i="0" u="none" strike="noStrike" kern="1200" cap="none" spc="0" normalizeH="0" baseline="0" noProof="0" err="1">
                    <a:ln>
                      <a:noFill/>
                    </a:ln>
                    <a:solidFill>
                      <a:srgbClr val="FFFFFF"/>
                    </a:solidFill>
                    <a:effectLst/>
                    <a:uLnTx/>
                    <a:uFillTx/>
                    <a:latin typeface="Ubuntu"/>
                    <a:ea typeface="+mn-ea"/>
                    <a:cs typeface="+mn-cs"/>
                  </a:rPr>
                  <a:t>tools</a:t>
                </a:r>
                <a:r>
                  <a:rPr kumimoji="0" lang="fr-FR" sz="1400" b="0" i="0" u="none" strike="noStrike" kern="1200" cap="none" spc="0" normalizeH="0" baseline="0" noProof="0">
                    <a:ln>
                      <a:noFill/>
                    </a:ln>
                    <a:solidFill>
                      <a:srgbClr val="FFFFFF"/>
                    </a:solidFill>
                    <a:effectLst/>
                    <a:uLnTx/>
                    <a:uFillTx/>
                    <a:latin typeface="Ubuntu"/>
                    <a:ea typeface="+mn-ea"/>
                    <a:cs typeface="+mn-cs"/>
                  </a:rPr>
                  <a:t>/</a:t>
                </a:r>
                <a:r>
                  <a:rPr kumimoji="0" lang="fr-FR" sz="1400" b="0" i="0" u="none" strike="noStrike" kern="1200" cap="none" spc="0" normalizeH="0" baseline="0" noProof="0" err="1">
                    <a:ln>
                      <a:noFill/>
                    </a:ln>
                    <a:solidFill>
                      <a:srgbClr val="FFFFFF"/>
                    </a:solidFill>
                    <a:effectLst/>
                    <a:uLnTx/>
                    <a:uFillTx/>
                    <a:latin typeface="Ubuntu"/>
                    <a:ea typeface="+mn-ea"/>
                    <a:cs typeface="+mn-cs"/>
                  </a:rPr>
                  <a:t>list</a:t>
                </a:r>
                <a:endParaRPr kumimoji="0" lang="fr-FR" sz="1400" b="0" i="0" u="none" strike="noStrike" kern="1200" cap="none" spc="0" normalizeH="0" baseline="0" noProof="0">
                  <a:ln>
                    <a:noFill/>
                  </a:ln>
                  <a:solidFill>
                    <a:srgbClr val="FFFFFF"/>
                  </a:solidFill>
                  <a:effectLst/>
                  <a:uLnTx/>
                  <a:uFillTx/>
                  <a:latin typeface="Ubuntu"/>
                  <a:ea typeface="+mn-ea"/>
                  <a:cs typeface="+mn-cs"/>
                </a:endParaRPr>
              </a:p>
            </p:txBody>
          </p:sp>
          <p:pic>
            <p:nvPicPr>
              <p:cNvPr id="46" name="Image 45">
                <a:extLst>
                  <a:ext uri="{FF2B5EF4-FFF2-40B4-BE49-F238E27FC236}">
                    <a16:creationId xmlns:a16="http://schemas.microsoft.com/office/drawing/2014/main" id="{FE91D489-05BE-AC4C-F0E1-63C5707B9109}"/>
                  </a:ext>
                </a:extLst>
              </p:cNvPr>
              <p:cNvPicPr>
                <a:picLocks noChangeAspect="1"/>
              </p:cNvPicPr>
              <p:nvPr/>
            </p:nvPicPr>
            <p:blipFill>
              <a:blip r:embed="rId2"/>
              <a:stretch>
                <a:fillRect/>
              </a:stretch>
            </p:blipFill>
            <p:spPr>
              <a:xfrm>
                <a:off x="8471835" y="1248648"/>
                <a:ext cx="2251255" cy="1273437"/>
              </a:xfrm>
              <a:prstGeom prst="rect">
                <a:avLst/>
              </a:prstGeom>
            </p:spPr>
          </p:pic>
        </p:grpSp>
        <p:sp>
          <p:nvSpPr>
            <p:cNvPr id="56" name="ZoneTexte 55">
              <a:extLst>
                <a:ext uri="{FF2B5EF4-FFF2-40B4-BE49-F238E27FC236}">
                  <a16:creationId xmlns:a16="http://schemas.microsoft.com/office/drawing/2014/main" id="{63AA3B09-1194-FDD2-E459-C96C7E693C8C}"/>
                </a:ext>
              </a:extLst>
            </p:cNvPr>
            <p:cNvSpPr txBox="1"/>
            <p:nvPr/>
          </p:nvSpPr>
          <p:spPr>
            <a:xfrm>
              <a:off x="8682639" y="2522085"/>
              <a:ext cx="1829645"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Exemple de requête</a:t>
              </a:r>
            </a:p>
          </p:txBody>
        </p:sp>
      </p:grpSp>
      <p:grpSp>
        <p:nvGrpSpPr>
          <p:cNvPr id="58" name="Groupe 57">
            <a:extLst>
              <a:ext uri="{FF2B5EF4-FFF2-40B4-BE49-F238E27FC236}">
                <a16:creationId xmlns:a16="http://schemas.microsoft.com/office/drawing/2014/main" id="{E40A0A13-8EA2-7127-29D2-3FFE89751C94}"/>
              </a:ext>
            </a:extLst>
          </p:cNvPr>
          <p:cNvGrpSpPr/>
          <p:nvPr/>
        </p:nvGrpSpPr>
        <p:grpSpPr>
          <a:xfrm>
            <a:off x="2787588" y="3206329"/>
            <a:ext cx="8374023" cy="3274115"/>
            <a:chOff x="2787588" y="3206329"/>
            <a:chExt cx="8374023" cy="3274115"/>
          </a:xfrm>
        </p:grpSpPr>
        <p:grpSp>
          <p:nvGrpSpPr>
            <p:cNvPr id="55" name="Groupe 54">
              <a:extLst>
                <a:ext uri="{FF2B5EF4-FFF2-40B4-BE49-F238E27FC236}">
                  <a16:creationId xmlns:a16="http://schemas.microsoft.com/office/drawing/2014/main" id="{CE79C365-3D80-A1ED-238D-56CA0F9C63E1}"/>
                </a:ext>
              </a:extLst>
            </p:cNvPr>
            <p:cNvGrpSpPr/>
            <p:nvPr/>
          </p:nvGrpSpPr>
          <p:grpSpPr>
            <a:xfrm>
              <a:off x="2787588" y="3206329"/>
              <a:ext cx="8374023" cy="2979917"/>
              <a:chOff x="2787588" y="3206329"/>
              <a:chExt cx="8374023" cy="2979917"/>
            </a:xfrm>
          </p:grpSpPr>
          <p:cxnSp>
            <p:nvCxnSpPr>
              <p:cNvPr id="35" name="Connecteur droit avec flèche 34">
                <a:extLst>
                  <a:ext uri="{FF2B5EF4-FFF2-40B4-BE49-F238E27FC236}">
                    <a16:creationId xmlns:a16="http://schemas.microsoft.com/office/drawing/2014/main" id="{312D8258-AC4D-F1CB-8293-0F60CB579132}"/>
                  </a:ext>
                </a:extLst>
              </p:cNvPr>
              <p:cNvCxnSpPr>
                <a:cxnSpLocks/>
              </p:cNvCxnSpPr>
              <p:nvPr/>
            </p:nvCxnSpPr>
            <p:spPr>
              <a:xfrm flipH="1">
                <a:off x="2787588" y="4012708"/>
                <a:ext cx="2504603" cy="0"/>
              </a:xfrm>
              <a:prstGeom prst="straightConnector1">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22057502-BF6E-E8C6-E291-0BEE0C010732}"/>
                  </a:ext>
                </a:extLst>
              </p:cNvPr>
              <p:cNvSpPr txBox="1"/>
              <p:nvPr/>
            </p:nvSpPr>
            <p:spPr>
              <a:xfrm>
                <a:off x="3525915" y="4086065"/>
                <a:ext cx="1489808"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2. &lt;</a:t>
                </a:r>
                <a:r>
                  <a:rPr kumimoji="0" lang="fr-FR" sz="1400" b="0" i="0" u="none" strike="noStrike" kern="1200" cap="none" spc="0" normalizeH="0" baseline="0" noProof="0" err="1">
                    <a:ln>
                      <a:noFill/>
                    </a:ln>
                    <a:solidFill>
                      <a:srgbClr val="FFFFFF"/>
                    </a:solidFill>
                    <a:effectLst/>
                    <a:uLnTx/>
                    <a:uFillTx/>
                    <a:latin typeface="Ubuntu"/>
                    <a:ea typeface="+mn-ea"/>
                    <a:cs typeface="+mn-cs"/>
                  </a:rPr>
                  <a:t>list</a:t>
                </a:r>
                <a:r>
                  <a:rPr kumimoji="0" lang="fr-FR" sz="1400" b="0" i="0" u="none" strike="noStrike" kern="1200" cap="none" spc="0" normalizeH="0" baseline="0" noProof="0">
                    <a:ln>
                      <a:noFill/>
                    </a:ln>
                    <a:solidFill>
                      <a:srgbClr val="FFFFFF"/>
                    </a:solidFill>
                    <a:effectLst/>
                    <a:uLnTx/>
                    <a:uFillTx/>
                    <a:latin typeface="Ubuntu"/>
                    <a:ea typeface="+mn-ea"/>
                    <a:cs typeface="+mn-cs"/>
                  </a:rPr>
                  <a:t> of </a:t>
                </a:r>
                <a:r>
                  <a:rPr kumimoji="0" lang="fr-FR" sz="1400" b="0" i="0" u="none" strike="noStrike" kern="1200" cap="none" spc="0" normalizeH="0" baseline="0" noProof="0" err="1">
                    <a:ln>
                      <a:noFill/>
                    </a:ln>
                    <a:solidFill>
                      <a:srgbClr val="FFFFFF"/>
                    </a:solidFill>
                    <a:effectLst/>
                    <a:uLnTx/>
                    <a:uFillTx/>
                    <a:latin typeface="Ubuntu"/>
                    <a:ea typeface="+mn-ea"/>
                    <a:cs typeface="+mn-cs"/>
                  </a:rPr>
                  <a:t>tools</a:t>
                </a:r>
                <a:r>
                  <a:rPr kumimoji="0" lang="fr-FR" sz="1400" b="0" i="0" u="none" strike="noStrike" kern="1200" cap="none" spc="0" normalizeH="0" baseline="0" noProof="0">
                    <a:ln>
                      <a:noFill/>
                    </a:ln>
                    <a:solidFill>
                      <a:srgbClr val="FFFFFF"/>
                    </a:solidFill>
                    <a:effectLst/>
                    <a:uLnTx/>
                    <a:uFillTx/>
                    <a:latin typeface="Ubuntu"/>
                    <a:ea typeface="+mn-ea"/>
                    <a:cs typeface="+mn-cs"/>
                  </a:rPr>
                  <a:t>&gt;</a:t>
                </a:r>
              </a:p>
            </p:txBody>
          </p:sp>
          <p:pic>
            <p:nvPicPr>
              <p:cNvPr id="50" name="Image 49">
                <a:extLst>
                  <a:ext uri="{FF2B5EF4-FFF2-40B4-BE49-F238E27FC236}">
                    <a16:creationId xmlns:a16="http://schemas.microsoft.com/office/drawing/2014/main" id="{CFD202E5-DE6E-14F7-3873-C80FABFEB0D3}"/>
                  </a:ext>
                </a:extLst>
              </p:cNvPr>
              <p:cNvPicPr>
                <a:picLocks noChangeAspect="1"/>
              </p:cNvPicPr>
              <p:nvPr/>
            </p:nvPicPr>
            <p:blipFill>
              <a:blip r:embed="rId3"/>
              <a:stretch>
                <a:fillRect/>
              </a:stretch>
            </p:blipFill>
            <p:spPr>
              <a:xfrm>
                <a:off x="7971347" y="3206329"/>
                <a:ext cx="3190264" cy="2979917"/>
              </a:xfrm>
              <a:prstGeom prst="rect">
                <a:avLst/>
              </a:prstGeom>
            </p:spPr>
          </p:pic>
        </p:grpSp>
        <p:sp>
          <p:nvSpPr>
            <p:cNvPr id="57" name="ZoneTexte 56">
              <a:extLst>
                <a:ext uri="{FF2B5EF4-FFF2-40B4-BE49-F238E27FC236}">
                  <a16:creationId xmlns:a16="http://schemas.microsoft.com/office/drawing/2014/main" id="{9195CF00-2FA6-4EF5-1188-0E81A6C97737}"/>
                </a:ext>
              </a:extLst>
            </p:cNvPr>
            <p:cNvSpPr txBox="1"/>
            <p:nvPr/>
          </p:nvSpPr>
          <p:spPr>
            <a:xfrm>
              <a:off x="8779522" y="6170486"/>
              <a:ext cx="1842469"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Exemple de réponse</a:t>
              </a:r>
            </a:p>
          </p:txBody>
        </p:sp>
      </p:grpSp>
    </p:spTree>
    <p:extLst>
      <p:ext uri="{BB962C8B-B14F-4D97-AF65-F5344CB8AC3E}">
        <p14:creationId xmlns:p14="http://schemas.microsoft.com/office/powerpoint/2010/main" val="137689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6C6918C1-E228-40B6-DFE8-68F91D2D823C}"/>
            </a:ext>
          </a:extLst>
        </p:cNvPr>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B11E048-C1DC-E9FE-CC56-91075A09D6AB}"/>
              </a:ext>
            </a:extLst>
          </p:cNvPr>
          <p:cNvSpPr>
            <a:spLocks noGrp="1"/>
          </p:cNvSpPr>
          <p:nvPr>
            <p:ph type="body" sz="quarter" idx="15"/>
          </p:nvPr>
        </p:nvSpPr>
        <p:spPr/>
        <p:txBody>
          <a:bodyPr/>
          <a:lstStyle/>
          <a:p>
            <a:r>
              <a:rPr lang="fr-FR"/>
              <a:t>Invocation d’un </a:t>
            </a:r>
            <a:r>
              <a:rPr lang="fr-FR" err="1"/>
              <a:t>tool</a:t>
            </a:r>
            <a:r>
              <a:rPr lang="fr-FR"/>
              <a:t> par le LLM – Appel du </a:t>
            </a:r>
            <a:r>
              <a:rPr lang="fr-FR" err="1"/>
              <a:t>tool</a:t>
            </a:r>
            <a:r>
              <a:rPr lang="fr-FR"/>
              <a:t> par le LLM</a:t>
            </a:r>
          </a:p>
        </p:txBody>
      </p:sp>
      <p:sp>
        <p:nvSpPr>
          <p:cNvPr id="4" name="Titre 3">
            <a:extLst>
              <a:ext uri="{FF2B5EF4-FFF2-40B4-BE49-F238E27FC236}">
                <a16:creationId xmlns:a16="http://schemas.microsoft.com/office/drawing/2014/main" id="{7507636A-A650-CD43-681C-03EFBD817B16}"/>
              </a:ext>
            </a:extLst>
          </p:cNvPr>
          <p:cNvSpPr>
            <a:spLocks noGrp="1"/>
          </p:cNvSpPr>
          <p:nvPr>
            <p:ph type="title"/>
          </p:nvPr>
        </p:nvSpPr>
        <p:spPr/>
        <p:txBody>
          <a:bodyPr/>
          <a:lstStyle/>
          <a:p>
            <a:r>
              <a:rPr lang="fr-FR"/>
              <a:t>MCP en action</a:t>
            </a:r>
          </a:p>
        </p:txBody>
      </p:sp>
      <p:sp>
        <p:nvSpPr>
          <p:cNvPr id="10" name="Rectangle 9">
            <a:extLst>
              <a:ext uri="{FF2B5EF4-FFF2-40B4-BE49-F238E27FC236}">
                <a16:creationId xmlns:a16="http://schemas.microsoft.com/office/drawing/2014/main" id="{44594451-0825-3C89-3237-DF102D7D58EA}"/>
              </a:ext>
            </a:extLst>
          </p:cNvPr>
          <p:cNvSpPr/>
          <p:nvPr/>
        </p:nvSpPr>
        <p:spPr>
          <a:xfrm>
            <a:off x="5448001" y="2307113"/>
            <a:ext cx="2156238" cy="3302490"/>
          </a:xfrm>
          <a:prstGeom prst="rect">
            <a:avLst/>
          </a:prstGeom>
          <a:solidFill>
            <a:schemeClr val="accent6">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2060"/>
                </a:solidFill>
                <a:effectLst/>
                <a:uLnTx/>
                <a:uFillTx/>
                <a:latin typeface="Ubuntu"/>
                <a:ea typeface="+mn-ea"/>
                <a:cs typeface="+mn-cs"/>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2060"/>
                </a:solidFill>
                <a:effectLst/>
                <a:uLnTx/>
                <a:uFillTx/>
                <a:latin typeface="Ubuntu"/>
                <a:ea typeface="+mn-ea"/>
                <a:cs typeface="+mn-cs"/>
              </a:rPr>
              <a:t>(MCP Host)</a:t>
            </a:r>
          </a:p>
        </p:txBody>
      </p:sp>
      <p:sp>
        <p:nvSpPr>
          <p:cNvPr id="12" name="Rectangle 11">
            <a:extLst>
              <a:ext uri="{FF2B5EF4-FFF2-40B4-BE49-F238E27FC236}">
                <a16:creationId xmlns:a16="http://schemas.microsoft.com/office/drawing/2014/main" id="{173A2BDF-D6DF-5BB9-73B5-E4CF04B08404}"/>
              </a:ext>
            </a:extLst>
          </p:cNvPr>
          <p:cNvSpPr/>
          <p:nvPr/>
        </p:nvSpPr>
        <p:spPr>
          <a:xfrm>
            <a:off x="5722312" y="3209990"/>
            <a:ext cx="1607616" cy="1768410"/>
          </a:xfrm>
          <a:prstGeom prst="rect">
            <a:avLst/>
          </a:prstGeom>
          <a:solidFill>
            <a:schemeClr val="accent1">
              <a:lumMod val="60000"/>
              <a:lumOff val="4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2060"/>
                </a:solidFill>
                <a:effectLst/>
                <a:uLnTx/>
                <a:uFillTx/>
                <a:latin typeface="Ubuntu"/>
                <a:ea typeface="+mn-ea"/>
                <a:cs typeface="+mn-cs"/>
              </a:rPr>
              <a:t>MCP Client</a:t>
            </a:r>
          </a:p>
        </p:txBody>
      </p:sp>
      <p:sp>
        <p:nvSpPr>
          <p:cNvPr id="13" name="Rectangle 12">
            <a:extLst>
              <a:ext uri="{FF2B5EF4-FFF2-40B4-BE49-F238E27FC236}">
                <a16:creationId xmlns:a16="http://schemas.microsoft.com/office/drawing/2014/main" id="{AAEC9678-61DE-D6FF-E500-7348AFB3B985}"/>
              </a:ext>
            </a:extLst>
          </p:cNvPr>
          <p:cNvSpPr/>
          <p:nvPr/>
        </p:nvSpPr>
        <p:spPr>
          <a:xfrm>
            <a:off x="9376925" y="3221745"/>
            <a:ext cx="1607617" cy="1393794"/>
          </a:xfrm>
          <a:prstGeom prst="rect">
            <a:avLst/>
          </a:prstGeom>
          <a:solidFill>
            <a:schemeClr val="accent1">
              <a:lumMod val="60000"/>
              <a:lumOff val="4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2060"/>
                </a:solidFill>
                <a:effectLst/>
                <a:uLnTx/>
                <a:uFillTx/>
                <a:latin typeface="Ubuntu"/>
                <a:ea typeface="+mn-ea"/>
                <a:cs typeface="+mn-cs"/>
              </a:rPr>
              <a:t>MCP Server</a:t>
            </a:r>
          </a:p>
        </p:txBody>
      </p:sp>
      <p:grpSp>
        <p:nvGrpSpPr>
          <p:cNvPr id="31" name="Groupe 30">
            <a:extLst>
              <a:ext uri="{FF2B5EF4-FFF2-40B4-BE49-F238E27FC236}">
                <a16:creationId xmlns:a16="http://schemas.microsoft.com/office/drawing/2014/main" id="{B7EB3C08-2991-5E74-064D-2AE370A5B658}"/>
              </a:ext>
            </a:extLst>
          </p:cNvPr>
          <p:cNvGrpSpPr/>
          <p:nvPr/>
        </p:nvGrpSpPr>
        <p:grpSpPr>
          <a:xfrm>
            <a:off x="7329928" y="3534095"/>
            <a:ext cx="2046997" cy="346293"/>
            <a:chOff x="6808073" y="3402015"/>
            <a:chExt cx="2046997" cy="346293"/>
          </a:xfrm>
        </p:grpSpPr>
        <p:cxnSp>
          <p:nvCxnSpPr>
            <p:cNvPr id="32" name="Connecteur droit avec flèche 31">
              <a:extLst>
                <a:ext uri="{FF2B5EF4-FFF2-40B4-BE49-F238E27FC236}">
                  <a16:creationId xmlns:a16="http://schemas.microsoft.com/office/drawing/2014/main" id="{FCEE682A-9C33-0165-4439-B9A360BC7BCB}"/>
                </a:ext>
              </a:extLst>
            </p:cNvPr>
            <p:cNvCxnSpPr>
              <a:cxnSpLocks/>
            </p:cNvCxnSpPr>
            <p:nvPr/>
          </p:nvCxnSpPr>
          <p:spPr>
            <a:xfrm>
              <a:off x="6808073" y="3748308"/>
              <a:ext cx="2046997" cy="0"/>
            </a:xfrm>
            <a:prstGeom prst="straightConnector1">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1A573E0A-5A24-0FE7-C98E-1EE914ECF09E}"/>
                </a:ext>
              </a:extLst>
            </p:cNvPr>
            <p:cNvSpPr txBox="1"/>
            <p:nvPr/>
          </p:nvSpPr>
          <p:spPr>
            <a:xfrm>
              <a:off x="7392578" y="3402015"/>
              <a:ext cx="1127530"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4. </a:t>
              </a:r>
              <a:r>
                <a:rPr kumimoji="0" lang="fr-FR" sz="1400" b="0" i="0" u="none" strike="noStrike" kern="1200" cap="none" spc="0" normalizeH="0" baseline="0" noProof="0" err="1">
                  <a:ln>
                    <a:noFill/>
                  </a:ln>
                  <a:solidFill>
                    <a:srgbClr val="FFFFFF"/>
                  </a:solidFill>
                  <a:effectLst/>
                  <a:uLnTx/>
                  <a:uFillTx/>
                  <a:latin typeface="Ubuntu"/>
                  <a:ea typeface="+mn-ea"/>
                  <a:cs typeface="+mn-cs"/>
                </a:rPr>
                <a:t>tools</a:t>
              </a:r>
              <a:r>
                <a:rPr kumimoji="0" lang="fr-FR" sz="1400" b="0" i="0" u="none" strike="noStrike" kern="1200" cap="none" spc="0" normalizeH="0" baseline="0" noProof="0">
                  <a:ln>
                    <a:noFill/>
                  </a:ln>
                  <a:solidFill>
                    <a:srgbClr val="FFFFFF"/>
                  </a:solidFill>
                  <a:effectLst/>
                  <a:uLnTx/>
                  <a:uFillTx/>
                  <a:latin typeface="Ubuntu"/>
                  <a:ea typeface="+mn-ea"/>
                  <a:cs typeface="+mn-cs"/>
                </a:rPr>
                <a:t>/call</a:t>
              </a:r>
            </a:p>
          </p:txBody>
        </p:sp>
      </p:grpSp>
      <p:grpSp>
        <p:nvGrpSpPr>
          <p:cNvPr id="33" name="Groupe 32">
            <a:extLst>
              <a:ext uri="{FF2B5EF4-FFF2-40B4-BE49-F238E27FC236}">
                <a16:creationId xmlns:a16="http://schemas.microsoft.com/office/drawing/2014/main" id="{17D81898-E0B7-D76D-C773-E4BB2A9FA061}"/>
              </a:ext>
            </a:extLst>
          </p:cNvPr>
          <p:cNvGrpSpPr/>
          <p:nvPr/>
        </p:nvGrpSpPr>
        <p:grpSpPr>
          <a:xfrm>
            <a:off x="7329928" y="4092673"/>
            <a:ext cx="2046997" cy="309958"/>
            <a:chOff x="6808073" y="3960593"/>
            <a:chExt cx="2046997" cy="309958"/>
          </a:xfrm>
        </p:grpSpPr>
        <p:cxnSp>
          <p:nvCxnSpPr>
            <p:cNvPr id="35" name="Connecteur droit avec flèche 34">
              <a:extLst>
                <a:ext uri="{FF2B5EF4-FFF2-40B4-BE49-F238E27FC236}">
                  <a16:creationId xmlns:a16="http://schemas.microsoft.com/office/drawing/2014/main" id="{C1EA50E9-3295-5C30-CDBA-B5E5AE7C8A83}"/>
                </a:ext>
              </a:extLst>
            </p:cNvPr>
            <p:cNvCxnSpPr>
              <a:cxnSpLocks/>
            </p:cNvCxnSpPr>
            <p:nvPr/>
          </p:nvCxnSpPr>
          <p:spPr>
            <a:xfrm flipH="1">
              <a:off x="6808073" y="3975066"/>
              <a:ext cx="2046997" cy="0"/>
            </a:xfrm>
            <a:prstGeom prst="straightConnector1">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3644F14D-9E05-CBAE-83A9-11561070D743}"/>
                </a:ext>
              </a:extLst>
            </p:cNvPr>
            <p:cNvSpPr txBox="1"/>
            <p:nvPr/>
          </p:nvSpPr>
          <p:spPr>
            <a:xfrm>
              <a:off x="7356695" y="3960593"/>
              <a:ext cx="1316684"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5. &lt;</a:t>
              </a:r>
              <a:r>
                <a:rPr kumimoji="0" lang="fr-FR" sz="1400" b="0" i="0" u="none" strike="noStrike" kern="1200" cap="none" spc="0" normalizeH="0" baseline="0" noProof="0" err="1">
                  <a:ln>
                    <a:noFill/>
                  </a:ln>
                  <a:solidFill>
                    <a:srgbClr val="FFFFFF"/>
                  </a:solidFill>
                  <a:effectLst/>
                  <a:uLnTx/>
                  <a:uFillTx/>
                  <a:latin typeface="Ubuntu"/>
                  <a:ea typeface="+mn-ea"/>
                  <a:cs typeface="+mn-cs"/>
                </a:rPr>
                <a:t>response</a:t>
              </a:r>
              <a:r>
                <a:rPr kumimoji="0" lang="fr-FR" sz="1400" b="0" i="0" u="none" strike="noStrike" kern="1200" cap="none" spc="0" normalizeH="0" baseline="0" noProof="0">
                  <a:ln>
                    <a:noFill/>
                  </a:ln>
                  <a:solidFill>
                    <a:srgbClr val="FFFFFF"/>
                  </a:solidFill>
                  <a:effectLst/>
                  <a:uLnTx/>
                  <a:uFillTx/>
                  <a:latin typeface="Ubuntu"/>
                  <a:ea typeface="+mn-ea"/>
                  <a:cs typeface="+mn-cs"/>
                </a:rPr>
                <a:t>&gt;</a:t>
              </a:r>
            </a:p>
          </p:txBody>
        </p:sp>
      </p:grpSp>
      <p:sp>
        <p:nvSpPr>
          <p:cNvPr id="3" name="Rectangle 2">
            <a:extLst>
              <a:ext uri="{FF2B5EF4-FFF2-40B4-BE49-F238E27FC236}">
                <a16:creationId xmlns:a16="http://schemas.microsoft.com/office/drawing/2014/main" id="{878D936B-A58B-A756-8B77-2DA45AC50737}"/>
              </a:ext>
            </a:extLst>
          </p:cNvPr>
          <p:cNvSpPr/>
          <p:nvPr/>
        </p:nvSpPr>
        <p:spPr>
          <a:xfrm>
            <a:off x="958616" y="2307113"/>
            <a:ext cx="1759225" cy="3302490"/>
          </a:xfrm>
          <a:prstGeom prst="rect">
            <a:avLst/>
          </a:prstGeom>
          <a:solidFill>
            <a:schemeClr val="accent6">
              <a:lumMod val="20000"/>
              <a:lumOff val="8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2060"/>
                </a:solidFill>
                <a:effectLst/>
                <a:uLnTx/>
                <a:uFillTx/>
                <a:latin typeface="Ubuntu"/>
                <a:ea typeface="+mn-ea"/>
                <a:cs typeface="+mn-cs"/>
              </a:rPr>
              <a:t>LLM</a:t>
            </a:r>
          </a:p>
        </p:txBody>
      </p:sp>
      <p:grpSp>
        <p:nvGrpSpPr>
          <p:cNvPr id="27" name="Groupe 26">
            <a:extLst>
              <a:ext uri="{FF2B5EF4-FFF2-40B4-BE49-F238E27FC236}">
                <a16:creationId xmlns:a16="http://schemas.microsoft.com/office/drawing/2014/main" id="{964A331B-26C5-7E8C-ABF7-AFAA8214D545}"/>
              </a:ext>
            </a:extLst>
          </p:cNvPr>
          <p:cNvGrpSpPr/>
          <p:nvPr/>
        </p:nvGrpSpPr>
        <p:grpSpPr>
          <a:xfrm>
            <a:off x="2717841" y="2915838"/>
            <a:ext cx="2730160" cy="342474"/>
            <a:chOff x="2195986" y="2954446"/>
            <a:chExt cx="2730160" cy="342474"/>
          </a:xfrm>
        </p:grpSpPr>
        <p:cxnSp>
          <p:nvCxnSpPr>
            <p:cNvPr id="5" name="Connecteur droit avec flèche 4">
              <a:extLst>
                <a:ext uri="{FF2B5EF4-FFF2-40B4-BE49-F238E27FC236}">
                  <a16:creationId xmlns:a16="http://schemas.microsoft.com/office/drawing/2014/main" id="{A1E5486C-21C6-DCBA-6024-5B0566EE3C30}"/>
                </a:ext>
              </a:extLst>
            </p:cNvPr>
            <p:cNvCxnSpPr>
              <a:cxnSpLocks/>
            </p:cNvCxnSpPr>
            <p:nvPr/>
          </p:nvCxnSpPr>
          <p:spPr>
            <a:xfrm flipH="1">
              <a:off x="2195986" y="3296920"/>
              <a:ext cx="2730160" cy="0"/>
            </a:xfrm>
            <a:prstGeom prst="straightConnector1">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4663104F-E51A-6087-5FE8-DF105BD38489}"/>
                </a:ext>
              </a:extLst>
            </p:cNvPr>
            <p:cNvSpPr txBox="1"/>
            <p:nvPr/>
          </p:nvSpPr>
          <p:spPr>
            <a:xfrm>
              <a:off x="2897537" y="2954446"/>
              <a:ext cx="1683772"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1. Prompt &lt;</a:t>
              </a:r>
              <a:r>
                <a:rPr kumimoji="0" lang="fr-FR" sz="1400" b="0" i="0" u="none" strike="noStrike" kern="1200" cap="none" spc="0" normalizeH="0" baseline="0" noProof="0" err="1">
                  <a:ln>
                    <a:noFill/>
                  </a:ln>
                  <a:solidFill>
                    <a:srgbClr val="FFFFFF"/>
                  </a:solidFill>
                  <a:effectLst/>
                  <a:uLnTx/>
                  <a:uFillTx/>
                  <a:latin typeface="Ubuntu"/>
                  <a:ea typeface="+mn-ea"/>
                  <a:cs typeface="+mn-cs"/>
                </a:rPr>
                <a:t>tools</a:t>
              </a:r>
              <a:r>
                <a:rPr kumimoji="0" lang="fr-FR" sz="1400" b="0" i="0" u="none" strike="noStrike" kern="1200" cap="none" spc="0" normalizeH="0" baseline="0" noProof="0">
                  <a:ln>
                    <a:noFill/>
                  </a:ln>
                  <a:solidFill>
                    <a:srgbClr val="FFFFFF"/>
                  </a:solidFill>
                  <a:effectLst/>
                  <a:uLnTx/>
                  <a:uFillTx/>
                  <a:latin typeface="Ubuntu"/>
                  <a:ea typeface="+mn-ea"/>
                  <a:cs typeface="+mn-cs"/>
                </a:rPr>
                <a:t>&gt; </a:t>
              </a:r>
            </a:p>
          </p:txBody>
        </p:sp>
      </p:grpSp>
      <p:grpSp>
        <p:nvGrpSpPr>
          <p:cNvPr id="28" name="Groupe 27">
            <a:extLst>
              <a:ext uri="{FF2B5EF4-FFF2-40B4-BE49-F238E27FC236}">
                <a16:creationId xmlns:a16="http://schemas.microsoft.com/office/drawing/2014/main" id="{C304CE0F-B6D5-9AEA-B0B7-1343DAD174DF}"/>
              </a:ext>
            </a:extLst>
          </p:cNvPr>
          <p:cNvGrpSpPr/>
          <p:nvPr/>
        </p:nvGrpSpPr>
        <p:grpSpPr>
          <a:xfrm>
            <a:off x="2717841" y="3320668"/>
            <a:ext cx="2730160" cy="309958"/>
            <a:chOff x="2195986" y="3359276"/>
            <a:chExt cx="2730160" cy="309958"/>
          </a:xfrm>
        </p:grpSpPr>
        <p:cxnSp>
          <p:nvCxnSpPr>
            <p:cNvPr id="8" name="Connecteur droit avec flèche 7">
              <a:extLst>
                <a:ext uri="{FF2B5EF4-FFF2-40B4-BE49-F238E27FC236}">
                  <a16:creationId xmlns:a16="http://schemas.microsoft.com/office/drawing/2014/main" id="{08AE5826-431E-C6F4-4235-553D37D8DA2C}"/>
                </a:ext>
              </a:extLst>
            </p:cNvPr>
            <p:cNvCxnSpPr>
              <a:cxnSpLocks/>
            </p:cNvCxnSpPr>
            <p:nvPr/>
          </p:nvCxnSpPr>
          <p:spPr>
            <a:xfrm>
              <a:off x="2195986" y="3669234"/>
              <a:ext cx="2730160" cy="0"/>
            </a:xfrm>
            <a:prstGeom prst="straightConnector1">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C0BDA8B7-6401-5013-EC00-B9F5C219C53C}"/>
                </a:ext>
              </a:extLst>
            </p:cNvPr>
            <p:cNvSpPr txBox="1"/>
            <p:nvPr/>
          </p:nvSpPr>
          <p:spPr>
            <a:xfrm>
              <a:off x="2404862" y="3359276"/>
              <a:ext cx="2324973"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2. </a:t>
              </a:r>
              <a:r>
                <a:rPr kumimoji="0" lang="fr-FR" sz="1400" b="0" i="0" u="none" strike="noStrike" kern="1200" cap="none" spc="0" normalizeH="0" baseline="0" noProof="0" err="1">
                  <a:ln>
                    <a:noFill/>
                  </a:ln>
                  <a:solidFill>
                    <a:srgbClr val="FFFFFF"/>
                  </a:solidFill>
                  <a:effectLst/>
                  <a:uLnTx/>
                  <a:uFillTx/>
                  <a:latin typeface="Ubuntu"/>
                  <a:ea typeface="+mn-ea"/>
                  <a:cs typeface="+mn-cs"/>
                </a:rPr>
                <a:t>tool_use</a:t>
              </a:r>
              <a:r>
                <a:rPr kumimoji="0" lang="fr-FR" sz="1400" b="0" i="0" u="none" strike="noStrike" kern="1200" cap="none" spc="0" normalizeH="0" baseline="0" noProof="0">
                  <a:ln>
                    <a:noFill/>
                  </a:ln>
                  <a:solidFill>
                    <a:srgbClr val="FFFFFF"/>
                  </a:solidFill>
                  <a:effectLst/>
                  <a:uLnTx/>
                  <a:uFillTx/>
                  <a:latin typeface="Ubuntu"/>
                  <a:ea typeface="+mn-ea"/>
                  <a:cs typeface="+mn-cs"/>
                </a:rPr>
                <a:t> &lt;</a:t>
              </a:r>
              <a:r>
                <a:rPr kumimoji="0" lang="fr-FR" sz="1400" b="0" i="0" u="none" strike="noStrike" kern="1200" cap="none" spc="0" normalizeH="0" baseline="0" noProof="0" err="1">
                  <a:ln>
                    <a:noFill/>
                  </a:ln>
                  <a:solidFill>
                    <a:srgbClr val="FFFFFF"/>
                  </a:solidFill>
                  <a:effectLst/>
                  <a:uLnTx/>
                  <a:uFillTx/>
                  <a:latin typeface="Ubuntu"/>
                  <a:ea typeface="+mn-ea"/>
                  <a:cs typeface="+mn-cs"/>
                </a:rPr>
                <a:t>name</a:t>
              </a:r>
              <a:r>
                <a:rPr kumimoji="0" lang="fr-FR" sz="1400" b="0" i="0" u="none" strike="noStrike" kern="1200" cap="none" spc="0" normalizeH="0" baseline="0" noProof="0">
                  <a:ln>
                    <a:noFill/>
                  </a:ln>
                  <a:solidFill>
                    <a:srgbClr val="FFFFFF"/>
                  </a:solidFill>
                  <a:effectLst/>
                  <a:uLnTx/>
                  <a:uFillTx/>
                  <a:latin typeface="Ubuntu"/>
                  <a:ea typeface="+mn-ea"/>
                  <a:cs typeface="+mn-cs"/>
                </a:rPr>
                <a:t>, input&gt; </a:t>
              </a:r>
            </a:p>
          </p:txBody>
        </p:sp>
      </p:grpSp>
      <p:grpSp>
        <p:nvGrpSpPr>
          <p:cNvPr id="29" name="Groupe 28">
            <a:extLst>
              <a:ext uri="{FF2B5EF4-FFF2-40B4-BE49-F238E27FC236}">
                <a16:creationId xmlns:a16="http://schemas.microsoft.com/office/drawing/2014/main" id="{BC83424B-B40E-FE71-FDAB-7181C7E85DFC}"/>
              </a:ext>
            </a:extLst>
          </p:cNvPr>
          <p:cNvGrpSpPr/>
          <p:nvPr/>
        </p:nvGrpSpPr>
        <p:grpSpPr>
          <a:xfrm>
            <a:off x="2789382" y="4092673"/>
            <a:ext cx="2658619" cy="309958"/>
            <a:chOff x="2329845" y="3882834"/>
            <a:chExt cx="2658619" cy="309958"/>
          </a:xfrm>
        </p:grpSpPr>
        <p:cxnSp>
          <p:nvCxnSpPr>
            <p:cNvPr id="14" name="Connecteur droit avec flèche 13">
              <a:extLst>
                <a:ext uri="{FF2B5EF4-FFF2-40B4-BE49-F238E27FC236}">
                  <a16:creationId xmlns:a16="http://schemas.microsoft.com/office/drawing/2014/main" id="{07B7B4DD-36B2-5B76-B861-A9D45F1950C5}"/>
                </a:ext>
              </a:extLst>
            </p:cNvPr>
            <p:cNvCxnSpPr>
              <a:cxnSpLocks/>
            </p:cNvCxnSpPr>
            <p:nvPr/>
          </p:nvCxnSpPr>
          <p:spPr>
            <a:xfrm flipH="1">
              <a:off x="2329845" y="4192792"/>
              <a:ext cx="2658619" cy="0"/>
            </a:xfrm>
            <a:prstGeom prst="straightConnector1">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C679BEAC-D737-0356-97AD-8FD5F2B9E673}"/>
                </a:ext>
              </a:extLst>
            </p:cNvPr>
            <p:cNvSpPr txBox="1"/>
            <p:nvPr/>
          </p:nvSpPr>
          <p:spPr>
            <a:xfrm>
              <a:off x="2800627" y="3882834"/>
              <a:ext cx="1265388"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6. </a:t>
              </a:r>
              <a:r>
                <a:rPr kumimoji="0" lang="fr-FR" sz="1400" b="0" i="0" u="none" strike="noStrike" kern="1200" cap="none" spc="0" normalizeH="0" baseline="0" noProof="0" err="1">
                  <a:ln>
                    <a:noFill/>
                  </a:ln>
                  <a:solidFill>
                    <a:srgbClr val="FFFFFF"/>
                  </a:solidFill>
                  <a:effectLst/>
                  <a:uLnTx/>
                  <a:uFillTx/>
                  <a:latin typeface="Ubuntu"/>
                  <a:ea typeface="+mn-ea"/>
                  <a:cs typeface="+mn-cs"/>
                </a:rPr>
                <a:t>tool_result</a:t>
              </a:r>
              <a:endParaRPr kumimoji="0" lang="fr-FR" sz="1400" b="0" i="0" u="none" strike="noStrike" kern="1200" cap="none" spc="0" normalizeH="0" baseline="0" noProof="0">
                <a:ln>
                  <a:noFill/>
                </a:ln>
                <a:solidFill>
                  <a:srgbClr val="FFFFFF"/>
                </a:solidFill>
                <a:effectLst/>
                <a:uLnTx/>
                <a:uFillTx/>
                <a:latin typeface="Ubuntu"/>
                <a:ea typeface="+mn-ea"/>
                <a:cs typeface="+mn-cs"/>
              </a:endParaRPr>
            </a:p>
          </p:txBody>
        </p:sp>
      </p:grpSp>
      <p:grpSp>
        <p:nvGrpSpPr>
          <p:cNvPr id="30" name="Groupe 29">
            <a:extLst>
              <a:ext uri="{FF2B5EF4-FFF2-40B4-BE49-F238E27FC236}">
                <a16:creationId xmlns:a16="http://schemas.microsoft.com/office/drawing/2014/main" id="{6C15B56A-0A46-DD3C-ED48-11748E39265B}"/>
              </a:ext>
            </a:extLst>
          </p:cNvPr>
          <p:cNvGrpSpPr/>
          <p:nvPr/>
        </p:nvGrpSpPr>
        <p:grpSpPr>
          <a:xfrm>
            <a:off x="2717841" y="4528053"/>
            <a:ext cx="2730160" cy="309958"/>
            <a:chOff x="2195986" y="4316725"/>
            <a:chExt cx="2730160" cy="309958"/>
          </a:xfrm>
        </p:grpSpPr>
        <p:cxnSp>
          <p:nvCxnSpPr>
            <p:cNvPr id="16" name="Connecteur droit avec flèche 15">
              <a:extLst>
                <a:ext uri="{FF2B5EF4-FFF2-40B4-BE49-F238E27FC236}">
                  <a16:creationId xmlns:a16="http://schemas.microsoft.com/office/drawing/2014/main" id="{60ACB4FF-7629-B7DA-5B6E-3238065F0669}"/>
                </a:ext>
              </a:extLst>
            </p:cNvPr>
            <p:cNvCxnSpPr>
              <a:cxnSpLocks/>
            </p:cNvCxnSpPr>
            <p:nvPr/>
          </p:nvCxnSpPr>
          <p:spPr>
            <a:xfrm flipV="1">
              <a:off x="2195986" y="4608863"/>
              <a:ext cx="2730160" cy="17820"/>
            </a:xfrm>
            <a:prstGeom prst="straightConnector1">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6845D984-1944-AFB4-ABDE-04CA185651E5}"/>
                </a:ext>
              </a:extLst>
            </p:cNvPr>
            <p:cNvSpPr txBox="1"/>
            <p:nvPr/>
          </p:nvSpPr>
          <p:spPr>
            <a:xfrm>
              <a:off x="2662514" y="4316725"/>
              <a:ext cx="2034829"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7. </a:t>
              </a:r>
              <a:r>
                <a:rPr kumimoji="0" lang="fr-FR" sz="1400" b="0" i="0" u="none" strike="noStrike" kern="1200" cap="none" spc="0" normalizeH="0" baseline="0" noProof="0" err="1">
                  <a:ln>
                    <a:noFill/>
                  </a:ln>
                  <a:solidFill>
                    <a:srgbClr val="FFFFFF"/>
                  </a:solidFill>
                  <a:effectLst/>
                  <a:uLnTx/>
                  <a:uFillTx/>
                  <a:latin typeface="Ubuntu"/>
                  <a:ea typeface="+mn-ea"/>
                  <a:cs typeface="+mn-cs"/>
                </a:rPr>
                <a:t>Response</a:t>
              </a:r>
              <a:r>
                <a:rPr kumimoji="0" lang="fr-FR" sz="1400" b="0" i="0" u="none" strike="noStrike" kern="1200" cap="none" spc="0" normalizeH="0" baseline="0" noProof="0">
                  <a:ln>
                    <a:noFill/>
                  </a:ln>
                  <a:solidFill>
                    <a:srgbClr val="FFFFFF"/>
                  </a:solidFill>
                  <a:effectLst/>
                  <a:uLnTx/>
                  <a:uFillTx/>
                  <a:latin typeface="Ubuntu"/>
                  <a:ea typeface="+mn-ea"/>
                  <a:cs typeface="+mn-cs"/>
                </a:rPr>
                <a:t> to Prompt</a:t>
              </a:r>
            </a:p>
          </p:txBody>
        </p:sp>
      </p:grpSp>
      <p:grpSp>
        <p:nvGrpSpPr>
          <p:cNvPr id="50" name="Groupe 49">
            <a:extLst>
              <a:ext uri="{FF2B5EF4-FFF2-40B4-BE49-F238E27FC236}">
                <a16:creationId xmlns:a16="http://schemas.microsoft.com/office/drawing/2014/main" id="{555C7EFC-1D26-9D5E-6B89-8F99FA722065}"/>
              </a:ext>
            </a:extLst>
          </p:cNvPr>
          <p:cNvGrpSpPr/>
          <p:nvPr/>
        </p:nvGrpSpPr>
        <p:grpSpPr>
          <a:xfrm>
            <a:off x="6011795" y="1489234"/>
            <a:ext cx="1055395" cy="817879"/>
            <a:chOff x="5642340" y="1489234"/>
            <a:chExt cx="1055395" cy="817879"/>
          </a:xfrm>
        </p:grpSpPr>
        <p:cxnSp>
          <p:nvCxnSpPr>
            <p:cNvPr id="34" name="Connecteur droit avec flèche 33">
              <a:extLst>
                <a:ext uri="{FF2B5EF4-FFF2-40B4-BE49-F238E27FC236}">
                  <a16:creationId xmlns:a16="http://schemas.microsoft.com/office/drawing/2014/main" id="{BB1212EE-7B6D-FC87-56FD-481782424855}"/>
                </a:ext>
              </a:extLst>
            </p:cNvPr>
            <p:cNvCxnSpPr>
              <a:cxnSpLocks/>
            </p:cNvCxnSpPr>
            <p:nvPr/>
          </p:nvCxnSpPr>
          <p:spPr>
            <a:xfrm>
              <a:off x="6170038" y="1808480"/>
              <a:ext cx="0" cy="498633"/>
            </a:xfrm>
            <a:prstGeom prst="straightConnector1">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3E2A7B8C-0845-B10B-16B5-1A0D50EACE92}"/>
                </a:ext>
              </a:extLst>
            </p:cNvPr>
            <p:cNvSpPr txBox="1"/>
            <p:nvPr/>
          </p:nvSpPr>
          <p:spPr>
            <a:xfrm>
              <a:off x="5642340" y="1489234"/>
              <a:ext cx="1055395"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0. stimulus</a:t>
              </a:r>
            </a:p>
          </p:txBody>
        </p:sp>
      </p:grpSp>
      <p:grpSp>
        <p:nvGrpSpPr>
          <p:cNvPr id="43" name="Groupe 42">
            <a:extLst>
              <a:ext uri="{FF2B5EF4-FFF2-40B4-BE49-F238E27FC236}">
                <a16:creationId xmlns:a16="http://schemas.microsoft.com/office/drawing/2014/main" id="{2D7534FC-37A5-E5C2-6D1A-D0826E4E7DE0}"/>
              </a:ext>
            </a:extLst>
          </p:cNvPr>
          <p:cNvGrpSpPr/>
          <p:nvPr/>
        </p:nvGrpSpPr>
        <p:grpSpPr>
          <a:xfrm>
            <a:off x="5975928" y="5732462"/>
            <a:ext cx="3267493" cy="842818"/>
            <a:chOff x="5606473" y="5732462"/>
            <a:chExt cx="3267493" cy="842818"/>
          </a:xfrm>
        </p:grpSpPr>
        <p:pic>
          <p:nvPicPr>
            <p:cNvPr id="2052" name="Picture 4" descr="Generated image">
              <a:extLst>
                <a:ext uri="{FF2B5EF4-FFF2-40B4-BE49-F238E27FC236}">
                  <a16:creationId xmlns:a16="http://schemas.microsoft.com/office/drawing/2014/main" id="{EFB82AE9-B12A-A2FE-6D46-918756628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473" y="5732462"/>
              <a:ext cx="1264226" cy="842818"/>
            </a:xfrm>
            <a:prstGeom prst="rect">
              <a:avLst/>
            </a:prstGeom>
            <a:noFill/>
            <a:extLst>
              <a:ext uri="{909E8E84-426E-40DD-AFC4-6F175D3DCCD1}">
                <a14:hiddenFill xmlns:a14="http://schemas.microsoft.com/office/drawing/2010/main">
                  <a:solidFill>
                    <a:srgbClr val="FFFFFF"/>
                  </a:solidFill>
                </a14:hiddenFill>
              </a:ext>
            </a:extLst>
          </p:spPr>
        </p:pic>
        <p:sp>
          <p:nvSpPr>
            <p:cNvPr id="40" name="ZoneTexte 39">
              <a:extLst>
                <a:ext uri="{FF2B5EF4-FFF2-40B4-BE49-F238E27FC236}">
                  <a16:creationId xmlns:a16="http://schemas.microsoft.com/office/drawing/2014/main" id="{0507C1AB-D4D4-93B8-399C-679E8B327CA3}"/>
                </a:ext>
              </a:extLst>
            </p:cNvPr>
            <p:cNvSpPr txBox="1"/>
            <p:nvPr/>
          </p:nvSpPr>
          <p:spPr>
            <a:xfrm>
              <a:off x="6589068" y="6050873"/>
              <a:ext cx="2284898"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Validation par l’utilisateur</a:t>
              </a:r>
            </a:p>
          </p:txBody>
        </p:sp>
      </p:grpSp>
    </p:spTree>
    <p:extLst>
      <p:ext uri="{BB962C8B-B14F-4D97-AF65-F5344CB8AC3E}">
        <p14:creationId xmlns:p14="http://schemas.microsoft.com/office/powerpoint/2010/main" val="7580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77DA318D-0D8B-23A5-219E-D7F829CE6781}"/>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B193BC0-69F9-377E-AB0B-3B64ACCB6CED}"/>
              </a:ext>
            </a:extLst>
          </p:cNvPr>
          <p:cNvSpPr>
            <a:spLocks noGrp="1"/>
          </p:cNvSpPr>
          <p:nvPr>
            <p:ph type="title"/>
          </p:nvPr>
        </p:nvSpPr>
        <p:spPr/>
        <p:txBody>
          <a:bodyPr/>
          <a:lstStyle/>
          <a:p>
            <a:r>
              <a:rPr lang="fr-FR"/>
              <a:t>MCP et la sécurité</a:t>
            </a:r>
          </a:p>
        </p:txBody>
      </p:sp>
      <p:sp>
        <p:nvSpPr>
          <p:cNvPr id="3" name="Espace réservé du texte 2">
            <a:extLst>
              <a:ext uri="{FF2B5EF4-FFF2-40B4-BE49-F238E27FC236}">
                <a16:creationId xmlns:a16="http://schemas.microsoft.com/office/drawing/2014/main" id="{9817D556-F2F9-F726-F7E2-B7A97B379F5C}"/>
              </a:ext>
            </a:extLst>
          </p:cNvPr>
          <p:cNvSpPr>
            <a:spLocks noGrp="1"/>
          </p:cNvSpPr>
          <p:nvPr>
            <p:ph type="body" sz="quarter" idx="17"/>
          </p:nvPr>
        </p:nvSpPr>
        <p:spPr>
          <a:xfrm>
            <a:off x="414971" y="1624108"/>
            <a:ext cx="5586334" cy="4829080"/>
          </a:xfrm>
        </p:spPr>
        <p:txBody>
          <a:bodyPr/>
          <a:lstStyle/>
          <a:p>
            <a:r>
              <a:rPr lang="fr-FR" sz="1800" b="1"/>
              <a:t>Risques et Enjeux</a:t>
            </a:r>
          </a:p>
          <a:p>
            <a:pPr marL="285750" indent="-285750">
              <a:buFont typeface="Arial" panose="020B0604020202020204" pitchFamily="34" charset="0"/>
              <a:buChar char="•"/>
            </a:pPr>
            <a:r>
              <a:rPr lang="fr-FR"/>
              <a:t>Attaques par </a:t>
            </a:r>
            <a:r>
              <a:rPr lang="fr-FR" b="1">
                <a:solidFill>
                  <a:schemeClr val="accent2"/>
                </a:solidFill>
              </a:rPr>
              <a:t>injection de prompts </a:t>
            </a:r>
            <a:r>
              <a:rPr lang="fr-FR">
                <a:sym typeface="Wingdings" panose="05000000000000000000" pitchFamily="2" charset="2"/>
              </a:rPr>
              <a:t> exécution de code non autorisée</a:t>
            </a:r>
          </a:p>
          <a:p>
            <a:pPr marL="285750" indent="-285750">
              <a:buFont typeface="Arial" panose="020B0604020202020204" pitchFamily="34" charset="0"/>
              <a:buChar char="•"/>
            </a:pPr>
            <a:r>
              <a:rPr lang="fr-FR">
                <a:sym typeface="Wingdings" panose="05000000000000000000" pitchFamily="2" charset="2"/>
              </a:rPr>
              <a:t>Accès à des </a:t>
            </a:r>
            <a:r>
              <a:rPr lang="fr-FR" b="1">
                <a:solidFill>
                  <a:schemeClr val="accent2"/>
                </a:solidFill>
                <a:sym typeface="Wingdings" panose="05000000000000000000" pitchFamily="2" charset="2"/>
              </a:rPr>
              <a:t>données sensibles</a:t>
            </a:r>
          </a:p>
          <a:p>
            <a:pPr marL="285750" indent="-285750">
              <a:buFont typeface="Arial" panose="020B0604020202020204" pitchFamily="34" charset="0"/>
              <a:buChar char="•"/>
            </a:pPr>
            <a:r>
              <a:rPr lang="fr-FR">
                <a:sym typeface="Wingdings" panose="05000000000000000000" pitchFamily="2" charset="2"/>
              </a:rPr>
              <a:t>Modèle de sécurité basé sur la </a:t>
            </a:r>
            <a:r>
              <a:rPr lang="fr-FR" b="1">
                <a:solidFill>
                  <a:schemeClr val="accent2"/>
                </a:solidFill>
                <a:sym typeface="Wingdings" panose="05000000000000000000" pitchFamily="2" charset="2"/>
              </a:rPr>
              <a:t>confiance dans les serveurs MCP </a:t>
            </a:r>
            <a:r>
              <a:rPr lang="fr-FR">
                <a:sym typeface="Wingdings" panose="05000000000000000000" pitchFamily="2" charset="2"/>
              </a:rPr>
              <a:t>utilisés</a:t>
            </a:r>
            <a:endParaRPr lang="fr-FR"/>
          </a:p>
          <a:p>
            <a:pPr marL="285750" indent="-285750">
              <a:buFont typeface="Arial" panose="020B0604020202020204" pitchFamily="34" charset="0"/>
              <a:buChar char="•"/>
            </a:pPr>
            <a:endParaRPr lang="fr-FR"/>
          </a:p>
          <a:p>
            <a:r>
              <a:rPr lang="fr-FR" sz="1800" b="1"/>
              <a:t>Recommandations</a:t>
            </a:r>
            <a:endParaRPr lang="fr-FR" b="1"/>
          </a:p>
          <a:p>
            <a:pPr marL="285750" indent="-285750">
              <a:buFont typeface="Arial" panose="020B0604020202020204" pitchFamily="34" charset="0"/>
              <a:buChar char="•"/>
            </a:pPr>
            <a:r>
              <a:rPr lang="fr-FR" b="1">
                <a:solidFill>
                  <a:schemeClr val="accent2"/>
                </a:solidFill>
              </a:rPr>
              <a:t>Choisir avec vigilance </a:t>
            </a:r>
            <a:r>
              <a:rPr lang="fr-FR"/>
              <a:t>les serveurs MCP que l’on utilise</a:t>
            </a:r>
          </a:p>
          <a:p>
            <a:pPr marL="466725" lvl="1" indent="-285750">
              <a:buFont typeface="Arial" panose="020B0604020202020204" pitchFamily="34" charset="0"/>
              <a:buChar char="•"/>
            </a:pPr>
            <a:r>
              <a:rPr lang="fr-FR"/>
              <a:t>Qualification préalable dans un contexte </a:t>
            </a:r>
            <a:r>
              <a:rPr lang="fr-FR" err="1"/>
              <a:t>Sandbox</a:t>
            </a:r>
            <a:endParaRPr lang="fr-FR"/>
          </a:p>
          <a:p>
            <a:pPr marL="466725" lvl="1" indent="-285750">
              <a:buFont typeface="Arial" panose="020B0604020202020204" pitchFamily="34" charset="0"/>
              <a:buChar char="•"/>
            </a:pPr>
            <a:r>
              <a:rPr lang="fr-FR"/>
              <a:t>Audit des logs</a:t>
            </a:r>
          </a:p>
          <a:p>
            <a:pPr marL="285750" indent="-285750">
              <a:buFont typeface="Arial" panose="020B0604020202020204" pitchFamily="34" charset="0"/>
              <a:buChar char="•"/>
            </a:pPr>
            <a:r>
              <a:rPr lang="fr-FR" b="1">
                <a:solidFill>
                  <a:schemeClr val="accent2"/>
                </a:solidFill>
              </a:rPr>
              <a:t>Activer l’authentification </a:t>
            </a:r>
            <a:r>
              <a:rPr lang="fr-FR"/>
              <a:t>au niveau du serveur MCP</a:t>
            </a:r>
          </a:p>
          <a:p>
            <a:pPr marL="285750" indent="-285750">
              <a:buFont typeface="Arial" panose="020B0604020202020204" pitchFamily="34" charset="0"/>
              <a:buChar char="•"/>
            </a:pPr>
            <a:r>
              <a:rPr lang="fr-FR"/>
              <a:t>Appliquer les </a:t>
            </a:r>
            <a:r>
              <a:rPr lang="fr-FR" b="1">
                <a:solidFill>
                  <a:schemeClr val="accent2"/>
                </a:solidFill>
              </a:rPr>
              <a:t>patchs sécurité</a:t>
            </a:r>
          </a:p>
          <a:p>
            <a:pPr marL="285750" indent="-285750">
              <a:buFont typeface="Arial" panose="020B0604020202020204" pitchFamily="34" charset="0"/>
              <a:buChar char="•"/>
            </a:pPr>
            <a:r>
              <a:rPr lang="fr-FR"/>
              <a:t>Appliquer le principe de </a:t>
            </a:r>
            <a:r>
              <a:rPr lang="fr-FR" b="1">
                <a:solidFill>
                  <a:schemeClr val="accent2"/>
                </a:solidFill>
              </a:rPr>
              <a:t>moindre privilège </a:t>
            </a:r>
            <a:r>
              <a:rPr lang="fr-FR"/>
              <a:t>(ex, </a:t>
            </a:r>
            <a:r>
              <a:rPr lang="fr-FR" err="1"/>
              <a:t>token</a:t>
            </a:r>
            <a:r>
              <a:rPr lang="fr-FR"/>
              <a:t> d’accès à un service externe avec les autorisations strictement nécessaires)</a:t>
            </a:r>
          </a:p>
          <a:p>
            <a:pPr marL="285750" indent="-285750">
              <a:buFont typeface="Arial" panose="020B0604020202020204" pitchFamily="34" charset="0"/>
              <a:buChar char="•"/>
            </a:pPr>
            <a:r>
              <a:rPr lang="fr-FR"/>
              <a:t>En tant qu’utilisateur, </a:t>
            </a:r>
            <a:r>
              <a:rPr lang="fr-FR" b="1">
                <a:solidFill>
                  <a:schemeClr val="accent2"/>
                </a:solidFill>
              </a:rPr>
              <a:t>valider avec attention </a:t>
            </a:r>
            <a:r>
              <a:rPr lang="fr-FR"/>
              <a:t>toutes les interactions avec le serveur MCP</a:t>
            </a:r>
          </a:p>
          <a:p>
            <a:endParaRPr lang="fr-FR"/>
          </a:p>
        </p:txBody>
      </p:sp>
      <p:sp>
        <p:nvSpPr>
          <p:cNvPr id="5" name="Espace réservé du texte 2">
            <a:extLst>
              <a:ext uri="{FF2B5EF4-FFF2-40B4-BE49-F238E27FC236}">
                <a16:creationId xmlns:a16="http://schemas.microsoft.com/office/drawing/2014/main" id="{C2E413B2-54B7-1CFF-9F70-581BFC190D12}"/>
              </a:ext>
            </a:extLst>
          </p:cNvPr>
          <p:cNvSpPr txBox="1">
            <a:spLocks/>
          </p:cNvSpPr>
          <p:nvPr/>
        </p:nvSpPr>
        <p:spPr>
          <a:xfrm>
            <a:off x="6746229" y="1624108"/>
            <a:ext cx="5586334" cy="482908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fr-FR" sz="1200" b="0" i="0" u="none" strike="noStrike" kern="1200" cap="none" spc="0" normalizeH="0" baseline="0" noProof="0">
              <a:ln>
                <a:noFill/>
              </a:ln>
              <a:solidFill>
                <a:srgbClr val="FFFFFF"/>
              </a:solidFill>
              <a:effectLst/>
              <a:uLnTx/>
              <a:uFillTx/>
              <a:latin typeface="Ubuntu"/>
              <a:ea typeface="+mn-ea"/>
              <a:cs typeface="+mn-cs"/>
            </a:endParaRPr>
          </a:p>
        </p:txBody>
      </p:sp>
      <p:pic>
        <p:nvPicPr>
          <p:cNvPr id="1026" name="Picture 2" descr="Generated image">
            <a:extLst>
              <a:ext uri="{FF2B5EF4-FFF2-40B4-BE49-F238E27FC236}">
                <a16:creationId xmlns:a16="http://schemas.microsoft.com/office/drawing/2014/main" id="{9EED6DEF-FDB4-BF89-FF0E-F7A7D5A62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337" y="2351362"/>
            <a:ext cx="4323795" cy="288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464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667FECF2-323E-F13B-8C20-DE8C94CE239F}"/>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B7505057-6442-511F-13A0-960EA0599406}"/>
              </a:ext>
            </a:extLst>
          </p:cNvPr>
          <p:cNvSpPr/>
          <p:nvPr/>
        </p:nvSpPr>
        <p:spPr>
          <a:xfrm>
            <a:off x="4224960" y="1851736"/>
            <a:ext cx="3729636" cy="1248044"/>
          </a:xfrm>
          <a:prstGeom prst="rect">
            <a:avLst/>
          </a:prstGeom>
          <a:solidFill>
            <a:schemeClr val="accent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FFFFFF"/>
                </a:solidFill>
                <a:effectLst/>
                <a:uLnTx/>
                <a:uFillTx/>
                <a:latin typeface="Ubuntu"/>
                <a:ea typeface="+mn-ea"/>
                <a:cs typeface="+mn-cs"/>
              </a:rPr>
              <a:t>Spécifications</a:t>
            </a:r>
            <a:endParaRPr kumimoji="0" lang="fr-FR" sz="1600" b="1" i="0" u="none" strike="noStrike" kern="1200" cap="none" spc="0" normalizeH="0" baseline="0" noProof="0">
              <a:ln>
                <a:noFill/>
              </a:ln>
              <a:solidFill>
                <a:srgbClr val="FFFFFF"/>
              </a:solidFill>
              <a:effectLst/>
              <a:uLnTx/>
              <a:uFillTx/>
              <a:latin typeface="Ubuntu"/>
              <a:ea typeface="+mn-ea"/>
              <a:cs typeface="+mn-cs"/>
            </a:endParaRPr>
          </a:p>
        </p:txBody>
      </p:sp>
      <p:sp>
        <p:nvSpPr>
          <p:cNvPr id="16" name="Rectangle 15">
            <a:extLst>
              <a:ext uri="{FF2B5EF4-FFF2-40B4-BE49-F238E27FC236}">
                <a16:creationId xmlns:a16="http://schemas.microsoft.com/office/drawing/2014/main" id="{2E96B3CA-085D-7462-CB28-23D85B0F7056}"/>
              </a:ext>
            </a:extLst>
          </p:cNvPr>
          <p:cNvSpPr/>
          <p:nvPr/>
        </p:nvSpPr>
        <p:spPr>
          <a:xfrm>
            <a:off x="4234173" y="3444537"/>
            <a:ext cx="3743656" cy="2343705"/>
          </a:xfrm>
          <a:prstGeom prst="rect">
            <a:avLst/>
          </a:prstGeom>
          <a:solidFill>
            <a:schemeClr val="accent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FFFFFF"/>
                </a:solidFill>
                <a:effectLst/>
                <a:uLnTx/>
                <a:uFillTx/>
                <a:latin typeface="Ubuntu"/>
                <a:ea typeface="+mn-ea"/>
                <a:cs typeface="+mn-cs"/>
              </a:rPr>
              <a:t>Coding Assistant</a:t>
            </a:r>
          </a:p>
        </p:txBody>
      </p:sp>
      <p:sp>
        <p:nvSpPr>
          <p:cNvPr id="15" name="Rectangle 14">
            <a:extLst>
              <a:ext uri="{FF2B5EF4-FFF2-40B4-BE49-F238E27FC236}">
                <a16:creationId xmlns:a16="http://schemas.microsoft.com/office/drawing/2014/main" id="{A14CF3D6-7A44-6707-A573-70860931F605}"/>
              </a:ext>
            </a:extLst>
          </p:cNvPr>
          <p:cNvSpPr/>
          <p:nvPr/>
        </p:nvSpPr>
        <p:spPr>
          <a:xfrm>
            <a:off x="221940" y="3444537"/>
            <a:ext cx="3743657" cy="2343705"/>
          </a:xfrm>
          <a:prstGeom prst="rect">
            <a:avLst/>
          </a:prstGeom>
          <a:solidFill>
            <a:schemeClr val="accent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FFFFFF"/>
                </a:solidFill>
                <a:effectLst/>
                <a:uLnTx/>
                <a:uFillTx/>
                <a:latin typeface="Ubuntu"/>
                <a:ea typeface="+mn-ea"/>
                <a:cs typeface="+mn-cs"/>
              </a:rPr>
              <a:t>MCP Server </a:t>
            </a:r>
            <a:r>
              <a:rPr kumimoji="0" lang="fr-FR" sz="1800" b="1" i="0" u="none" strike="noStrike" kern="1200" cap="none" spc="0" normalizeH="0" baseline="0" noProof="0" err="1">
                <a:ln>
                  <a:noFill/>
                </a:ln>
                <a:solidFill>
                  <a:srgbClr val="FFFFFF"/>
                </a:solidFill>
                <a:effectLst/>
                <a:uLnTx/>
                <a:uFillTx/>
                <a:latin typeface="Ubuntu"/>
                <a:ea typeface="+mn-ea"/>
                <a:cs typeface="+mn-cs"/>
              </a:rPr>
              <a:t>Registries</a:t>
            </a:r>
            <a:endParaRPr kumimoji="0" lang="fr-FR" sz="1800" b="1" i="0" u="none" strike="noStrike" kern="1200" cap="none" spc="0" normalizeH="0" baseline="0" noProof="0">
              <a:ln>
                <a:noFill/>
              </a:ln>
              <a:solidFill>
                <a:srgbClr val="FFFFFF"/>
              </a:solidFill>
              <a:effectLst/>
              <a:uLnTx/>
              <a:uFillTx/>
              <a:latin typeface="Ubuntu"/>
              <a:ea typeface="+mn-ea"/>
              <a:cs typeface="+mn-cs"/>
            </a:endParaRPr>
          </a:p>
        </p:txBody>
      </p:sp>
      <p:sp>
        <p:nvSpPr>
          <p:cNvPr id="2" name="Espace réservé du texte 1">
            <a:extLst>
              <a:ext uri="{FF2B5EF4-FFF2-40B4-BE49-F238E27FC236}">
                <a16:creationId xmlns:a16="http://schemas.microsoft.com/office/drawing/2014/main" id="{967D5AB1-7A12-BE68-D234-BF55A28DF734}"/>
              </a:ext>
            </a:extLst>
          </p:cNvPr>
          <p:cNvSpPr>
            <a:spLocks noGrp="1"/>
          </p:cNvSpPr>
          <p:nvPr>
            <p:ph type="body" sz="quarter" idx="15"/>
          </p:nvPr>
        </p:nvSpPr>
        <p:spPr/>
        <p:txBody>
          <a:bodyPr/>
          <a:lstStyle/>
          <a:p>
            <a:endParaRPr lang="fr-FR"/>
          </a:p>
        </p:txBody>
      </p:sp>
      <p:sp>
        <p:nvSpPr>
          <p:cNvPr id="4" name="Titre 3">
            <a:extLst>
              <a:ext uri="{FF2B5EF4-FFF2-40B4-BE49-F238E27FC236}">
                <a16:creationId xmlns:a16="http://schemas.microsoft.com/office/drawing/2014/main" id="{16031989-D2C3-9C7C-155B-5BBB513A5F77}"/>
              </a:ext>
            </a:extLst>
          </p:cNvPr>
          <p:cNvSpPr>
            <a:spLocks noGrp="1"/>
          </p:cNvSpPr>
          <p:nvPr>
            <p:ph type="title"/>
          </p:nvPr>
        </p:nvSpPr>
        <p:spPr/>
        <p:txBody>
          <a:bodyPr/>
          <a:lstStyle/>
          <a:p>
            <a:r>
              <a:rPr lang="fr-FR"/>
              <a:t>Ecosystème MCP</a:t>
            </a:r>
          </a:p>
        </p:txBody>
      </p:sp>
      <p:pic>
        <p:nvPicPr>
          <p:cNvPr id="5124" name="Picture 4" descr="GitHub Logo, Git Hub Icon With Text On White and Black ...">
            <a:extLst>
              <a:ext uri="{FF2B5EF4-FFF2-40B4-BE49-F238E27FC236}">
                <a16:creationId xmlns:a16="http://schemas.microsoft.com/office/drawing/2014/main" id="{591A1AAB-9193-004D-6449-BC5DF6B880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a:fillRect/>
          </a:stretch>
        </p:blipFill>
        <p:spPr bwMode="auto">
          <a:xfrm>
            <a:off x="393526" y="389064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78E34F60-00C2-F898-D043-9A08C6BA2C72}"/>
              </a:ext>
            </a:extLst>
          </p:cNvPr>
          <p:cNvSpPr txBox="1"/>
          <p:nvPr/>
        </p:nvSpPr>
        <p:spPr>
          <a:xfrm>
            <a:off x="1092431" y="4075779"/>
            <a:ext cx="2682442" cy="309958"/>
          </a:xfrm>
          <a:prstGeom prst="rect">
            <a:avLst/>
          </a:prstGeom>
          <a:noFill/>
        </p:spPr>
        <p:txBody>
          <a:bodyPr vert="horz" wrap="non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modelcontextprotocol/servers</a:t>
            </a:r>
          </a:p>
        </p:txBody>
      </p:sp>
      <p:sp>
        <p:nvSpPr>
          <p:cNvPr id="11" name="ZoneTexte 10">
            <a:extLst>
              <a:ext uri="{FF2B5EF4-FFF2-40B4-BE49-F238E27FC236}">
                <a16:creationId xmlns:a16="http://schemas.microsoft.com/office/drawing/2014/main" id="{F1F7CFD6-75FA-2DA4-C11B-CB4C7EC5D721}"/>
              </a:ext>
            </a:extLst>
          </p:cNvPr>
          <p:cNvSpPr txBox="1"/>
          <p:nvPr/>
        </p:nvSpPr>
        <p:spPr>
          <a:xfrm>
            <a:off x="1874735" y="4885093"/>
            <a:ext cx="281680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https://mcpservers.org/</a:t>
            </a:r>
          </a:p>
        </p:txBody>
      </p:sp>
      <p:pic>
        <p:nvPicPr>
          <p:cNvPr id="13" name="Image 12">
            <a:extLst>
              <a:ext uri="{FF2B5EF4-FFF2-40B4-BE49-F238E27FC236}">
                <a16:creationId xmlns:a16="http://schemas.microsoft.com/office/drawing/2014/main" id="{6EEB59D7-905C-8045-AA07-EDC584F28AF6}"/>
              </a:ext>
            </a:extLst>
          </p:cNvPr>
          <p:cNvPicPr>
            <a:picLocks noChangeAspect="1"/>
          </p:cNvPicPr>
          <p:nvPr/>
        </p:nvPicPr>
        <p:blipFill>
          <a:blip r:embed="rId3"/>
          <a:stretch>
            <a:fillRect/>
          </a:stretch>
        </p:blipFill>
        <p:spPr>
          <a:xfrm>
            <a:off x="382230" y="4852507"/>
            <a:ext cx="1420401" cy="337778"/>
          </a:xfrm>
          <a:prstGeom prst="rect">
            <a:avLst/>
          </a:prstGeom>
        </p:spPr>
      </p:pic>
      <p:pic>
        <p:nvPicPr>
          <p:cNvPr id="5130" name="Picture 10" descr="Github Copilot Icon SVG Vector &amp; PNG Free Download | UXWing">
            <a:extLst>
              <a:ext uri="{FF2B5EF4-FFF2-40B4-BE49-F238E27FC236}">
                <a16:creationId xmlns:a16="http://schemas.microsoft.com/office/drawing/2014/main" id="{723CB3CE-9B75-43EA-FFC8-68B6B072AC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154" y="3627553"/>
            <a:ext cx="585836" cy="47525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ursor owner buys AI coding assistant Supermaven - Indie Hackers">
            <a:extLst>
              <a:ext uri="{FF2B5EF4-FFF2-40B4-BE49-F238E27FC236}">
                <a16:creationId xmlns:a16="http://schemas.microsoft.com/office/drawing/2014/main" id="{1DAC145D-69CB-28A2-FB4F-4F2518FD08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478" b="36278"/>
          <a:stretch>
            <a:fillRect/>
          </a:stretch>
        </p:blipFill>
        <p:spPr bwMode="auto">
          <a:xfrm>
            <a:off x="5238990" y="4384928"/>
            <a:ext cx="1965901" cy="378437"/>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 18">
            <a:extLst>
              <a:ext uri="{FF2B5EF4-FFF2-40B4-BE49-F238E27FC236}">
                <a16:creationId xmlns:a16="http://schemas.microsoft.com/office/drawing/2014/main" id="{5B8B041A-ABD8-69CD-F45D-F27998676830}"/>
              </a:ext>
            </a:extLst>
          </p:cNvPr>
          <p:cNvPicPr>
            <a:picLocks noChangeAspect="1"/>
          </p:cNvPicPr>
          <p:nvPr/>
        </p:nvPicPr>
        <p:blipFill>
          <a:blip r:embed="rId6"/>
          <a:stretch>
            <a:fillRect/>
          </a:stretch>
        </p:blipFill>
        <p:spPr>
          <a:xfrm>
            <a:off x="4470302" y="5018811"/>
            <a:ext cx="1619476" cy="342948"/>
          </a:xfrm>
          <a:prstGeom prst="rect">
            <a:avLst/>
          </a:prstGeom>
        </p:spPr>
      </p:pic>
      <p:pic>
        <p:nvPicPr>
          <p:cNvPr id="5" name="Image 4">
            <a:extLst>
              <a:ext uri="{FF2B5EF4-FFF2-40B4-BE49-F238E27FC236}">
                <a16:creationId xmlns:a16="http://schemas.microsoft.com/office/drawing/2014/main" id="{6BACDBFC-B60B-DB4D-80DD-E7D4DF0D1B3F}"/>
              </a:ext>
            </a:extLst>
          </p:cNvPr>
          <p:cNvPicPr>
            <a:picLocks noChangeAspect="1"/>
          </p:cNvPicPr>
          <p:nvPr/>
        </p:nvPicPr>
        <p:blipFill>
          <a:blip r:embed="rId7"/>
          <a:stretch>
            <a:fillRect/>
          </a:stretch>
        </p:blipFill>
        <p:spPr>
          <a:xfrm>
            <a:off x="4644145" y="1988953"/>
            <a:ext cx="2778664" cy="451291"/>
          </a:xfrm>
          <a:prstGeom prst="rect">
            <a:avLst/>
          </a:prstGeom>
        </p:spPr>
      </p:pic>
      <p:sp>
        <p:nvSpPr>
          <p:cNvPr id="7" name="ZoneTexte 6">
            <a:extLst>
              <a:ext uri="{FF2B5EF4-FFF2-40B4-BE49-F238E27FC236}">
                <a16:creationId xmlns:a16="http://schemas.microsoft.com/office/drawing/2014/main" id="{D55D8F18-A206-67C5-9C88-C967C8B8E7E1}"/>
              </a:ext>
            </a:extLst>
          </p:cNvPr>
          <p:cNvSpPr txBox="1"/>
          <p:nvPr/>
        </p:nvSpPr>
        <p:spPr>
          <a:xfrm>
            <a:off x="4644145" y="2469633"/>
            <a:ext cx="36908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https://modelcontextprotocol.io</a:t>
            </a:r>
          </a:p>
        </p:txBody>
      </p:sp>
      <p:pic>
        <p:nvPicPr>
          <p:cNvPr id="10" name="Image 9">
            <a:extLst>
              <a:ext uri="{FF2B5EF4-FFF2-40B4-BE49-F238E27FC236}">
                <a16:creationId xmlns:a16="http://schemas.microsoft.com/office/drawing/2014/main" id="{85688765-9DDF-D49A-6532-235D4790AC21}"/>
              </a:ext>
            </a:extLst>
          </p:cNvPr>
          <p:cNvPicPr>
            <a:picLocks noChangeAspect="1"/>
          </p:cNvPicPr>
          <p:nvPr/>
        </p:nvPicPr>
        <p:blipFill>
          <a:blip r:embed="rId8"/>
          <a:stretch>
            <a:fillRect/>
          </a:stretch>
        </p:blipFill>
        <p:spPr>
          <a:xfrm>
            <a:off x="6275752" y="5008924"/>
            <a:ext cx="1619477" cy="362722"/>
          </a:xfrm>
          <a:prstGeom prst="rect">
            <a:avLst/>
          </a:prstGeom>
        </p:spPr>
      </p:pic>
      <p:pic>
        <p:nvPicPr>
          <p:cNvPr id="14" name="Image 13">
            <a:extLst>
              <a:ext uri="{FF2B5EF4-FFF2-40B4-BE49-F238E27FC236}">
                <a16:creationId xmlns:a16="http://schemas.microsoft.com/office/drawing/2014/main" id="{2AA3749B-98F2-8BAD-075A-129B2D196E3C}"/>
              </a:ext>
            </a:extLst>
          </p:cNvPr>
          <p:cNvPicPr>
            <a:picLocks noChangeAspect="1"/>
          </p:cNvPicPr>
          <p:nvPr/>
        </p:nvPicPr>
        <p:blipFill>
          <a:blip r:embed="rId9"/>
          <a:stretch>
            <a:fillRect/>
          </a:stretch>
        </p:blipFill>
        <p:spPr>
          <a:xfrm>
            <a:off x="5543351" y="3698463"/>
            <a:ext cx="2091910" cy="341707"/>
          </a:xfrm>
          <a:prstGeom prst="rect">
            <a:avLst/>
          </a:prstGeom>
        </p:spPr>
      </p:pic>
      <p:sp>
        <p:nvSpPr>
          <p:cNvPr id="17" name="Rectangle 16">
            <a:extLst>
              <a:ext uri="{FF2B5EF4-FFF2-40B4-BE49-F238E27FC236}">
                <a16:creationId xmlns:a16="http://schemas.microsoft.com/office/drawing/2014/main" id="{38794742-16A0-C12B-EB5B-5CAAD1FA720E}"/>
              </a:ext>
            </a:extLst>
          </p:cNvPr>
          <p:cNvSpPr/>
          <p:nvPr/>
        </p:nvSpPr>
        <p:spPr>
          <a:xfrm>
            <a:off x="8226405" y="3444537"/>
            <a:ext cx="3729636" cy="2343705"/>
          </a:xfrm>
          <a:prstGeom prst="rect">
            <a:avLst/>
          </a:prstGeom>
          <a:solidFill>
            <a:schemeClr val="accent1">
              <a:lumMod val="7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srgbClr val="FFFFFF"/>
                </a:solidFill>
                <a:effectLst/>
                <a:uLnTx/>
                <a:uFillTx/>
                <a:latin typeface="Ubuntu"/>
                <a:ea typeface="+mn-ea"/>
                <a:cs typeface="+mn-cs"/>
              </a:rPr>
              <a:t>SDKs</a:t>
            </a:r>
          </a:p>
        </p:txBody>
      </p:sp>
      <p:pic>
        <p:nvPicPr>
          <p:cNvPr id="1032" name="Picture 8">
            <a:extLst>
              <a:ext uri="{FF2B5EF4-FFF2-40B4-BE49-F238E27FC236}">
                <a16:creationId xmlns:a16="http://schemas.microsoft.com/office/drawing/2014/main" id="{AF2E3D75-B184-3F7D-0031-7B08B3C07F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71329" y="3644037"/>
            <a:ext cx="417782" cy="457843"/>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69F3F1AB-7F29-748D-0D6E-D8A4382DD9ED}"/>
              </a:ext>
            </a:extLst>
          </p:cNvPr>
          <p:cNvSpPr txBox="1"/>
          <p:nvPr/>
        </p:nvSpPr>
        <p:spPr>
          <a:xfrm>
            <a:off x="8789111" y="3697970"/>
            <a:ext cx="195086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r-FR" sz="1400" b="0" i="0" u="none" strike="noStrike" kern="1200" cap="none" spc="0" normalizeH="0" baseline="0" noProof="0">
                <a:ln>
                  <a:noFill/>
                </a:ln>
                <a:solidFill>
                  <a:srgbClr val="FFFFFF"/>
                </a:solidFill>
                <a:effectLst/>
                <a:uLnTx/>
                <a:uFillTx/>
                <a:latin typeface="-apple-system"/>
                <a:ea typeface="+mn-ea"/>
                <a:cs typeface="+mn-cs"/>
              </a:rPr>
              <a:t>MCP Python SDK</a:t>
            </a:r>
          </a:p>
        </p:txBody>
      </p:sp>
      <p:pic>
        <p:nvPicPr>
          <p:cNvPr id="1034" name="Picture 10">
            <a:extLst>
              <a:ext uri="{FF2B5EF4-FFF2-40B4-BE49-F238E27FC236}">
                <a16:creationId xmlns:a16="http://schemas.microsoft.com/office/drawing/2014/main" id="{2AE0221D-C0B6-CE1A-AF47-623FD0597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54470" y="4276297"/>
            <a:ext cx="447886" cy="447886"/>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9FE07C43-1CA0-94DA-C884-986192CE19EF}"/>
              </a:ext>
            </a:extLst>
          </p:cNvPr>
          <p:cNvSpPr txBox="1"/>
          <p:nvPr/>
        </p:nvSpPr>
        <p:spPr>
          <a:xfrm>
            <a:off x="10590683" y="4388593"/>
            <a:ext cx="195086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r-FR" sz="1400" b="0" i="0" u="none" strike="noStrike" kern="1200" cap="none" spc="0" normalizeH="0" baseline="0" noProof="0" err="1">
                <a:ln>
                  <a:noFill/>
                </a:ln>
                <a:solidFill>
                  <a:srgbClr val="FFFFFF"/>
                </a:solidFill>
                <a:effectLst/>
                <a:uLnTx/>
                <a:uFillTx/>
                <a:latin typeface="-apple-system"/>
                <a:ea typeface="+mn-ea"/>
                <a:cs typeface="+mn-cs"/>
              </a:rPr>
              <a:t>TypeScript</a:t>
            </a:r>
            <a:r>
              <a:rPr kumimoji="0" lang="fr-FR" sz="1400" b="0" i="0" u="none" strike="noStrike" kern="1200" cap="none" spc="0" normalizeH="0" baseline="0" noProof="0">
                <a:ln>
                  <a:noFill/>
                </a:ln>
                <a:solidFill>
                  <a:srgbClr val="FFFFFF"/>
                </a:solidFill>
                <a:effectLst/>
                <a:uLnTx/>
                <a:uFillTx/>
                <a:latin typeface="-apple-system"/>
                <a:ea typeface="+mn-ea"/>
                <a:cs typeface="+mn-cs"/>
              </a:rPr>
              <a:t> SDK</a:t>
            </a:r>
          </a:p>
        </p:txBody>
      </p:sp>
      <p:pic>
        <p:nvPicPr>
          <p:cNvPr id="24" name="Image 23">
            <a:extLst>
              <a:ext uri="{FF2B5EF4-FFF2-40B4-BE49-F238E27FC236}">
                <a16:creationId xmlns:a16="http://schemas.microsoft.com/office/drawing/2014/main" id="{4EDA69D4-523A-EA62-23B2-344DB413BE39}"/>
              </a:ext>
            </a:extLst>
          </p:cNvPr>
          <p:cNvPicPr>
            <a:picLocks noChangeAspect="1"/>
          </p:cNvPicPr>
          <p:nvPr/>
        </p:nvPicPr>
        <p:blipFill>
          <a:blip r:embed="rId12"/>
          <a:stretch>
            <a:fillRect/>
          </a:stretch>
        </p:blipFill>
        <p:spPr>
          <a:xfrm>
            <a:off x="9258679" y="5063870"/>
            <a:ext cx="1521457" cy="307776"/>
          </a:xfrm>
          <a:prstGeom prst="rect">
            <a:avLst/>
          </a:prstGeom>
        </p:spPr>
      </p:pic>
      <p:sp>
        <p:nvSpPr>
          <p:cNvPr id="26" name="ZoneTexte 25">
            <a:extLst>
              <a:ext uri="{FF2B5EF4-FFF2-40B4-BE49-F238E27FC236}">
                <a16:creationId xmlns:a16="http://schemas.microsoft.com/office/drawing/2014/main" id="{E97411A7-35AC-6010-65F6-B6A9BB4FA645}"/>
              </a:ext>
            </a:extLst>
          </p:cNvPr>
          <p:cNvSpPr txBox="1"/>
          <p:nvPr/>
        </p:nvSpPr>
        <p:spPr>
          <a:xfrm>
            <a:off x="8789111" y="4380919"/>
            <a:ext cx="195086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r-FR" sz="1400" b="0" i="0" u="none" strike="noStrike" kern="1200" cap="none" spc="0" normalizeH="0" baseline="0" noProof="0">
                <a:ln>
                  <a:noFill/>
                </a:ln>
                <a:solidFill>
                  <a:srgbClr val="FFFFFF"/>
                </a:solidFill>
                <a:effectLst/>
                <a:uLnTx/>
                <a:uFillTx/>
                <a:latin typeface="-apple-system"/>
                <a:ea typeface="+mn-ea"/>
                <a:cs typeface="+mn-cs"/>
              </a:rPr>
              <a:t>C# Python SDK</a:t>
            </a:r>
          </a:p>
        </p:txBody>
      </p:sp>
      <p:pic>
        <p:nvPicPr>
          <p:cNvPr id="1038" name="Picture 14">
            <a:extLst>
              <a:ext uri="{FF2B5EF4-FFF2-40B4-BE49-F238E27FC236}">
                <a16:creationId xmlns:a16="http://schemas.microsoft.com/office/drawing/2014/main" id="{0EE824B7-92DA-8E2A-8AE4-B7A02CA286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33262" y="4335063"/>
            <a:ext cx="355849" cy="399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4398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CE6FDD4F-74C2-CD1B-6127-3693832F971B}"/>
            </a:ext>
          </a:extLst>
        </p:cNvPr>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EEA6551-577C-8941-4EDC-0D002282185A}"/>
              </a:ext>
            </a:extLst>
          </p:cNvPr>
          <p:cNvSpPr>
            <a:spLocks noGrp="1"/>
          </p:cNvSpPr>
          <p:nvPr>
            <p:ph type="body" sz="quarter" idx="15"/>
          </p:nvPr>
        </p:nvSpPr>
        <p:spPr/>
        <p:txBody>
          <a:bodyPr/>
          <a:lstStyle/>
          <a:p>
            <a:r>
              <a:rPr lang="fr-FR"/>
              <a:t>Invocation d’un </a:t>
            </a:r>
            <a:r>
              <a:rPr lang="fr-FR" err="1"/>
              <a:t>tool</a:t>
            </a:r>
            <a:r>
              <a:rPr lang="fr-FR"/>
              <a:t> par le LLM – Appel du </a:t>
            </a:r>
            <a:r>
              <a:rPr lang="fr-FR" err="1"/>
              <a:t>tool</a:t>
            </a:r>
            <a:r>
              <a:rPr lang="fr-FR"/>
              <a:t> par le LLM</a:t>
            </a:r>
          </a:p>
        </p:txBody>
      </p:sp>
      <p:sp>
        <p:nvSpPr>
          <p:cNvPr id="4" name="Titre 3">
            <a:extLst>
              <a:ext uri="{FF2B5EF4-FFF2-40B4-BE49-F238E27FC236}">
                <a16:creationId xmlns:a16="http://schemas.microsoft.com/office/drawing/2014/main" id="{24E89655-E5AB-EA11-85A2-8F9406090FE4}"/>
              </a:ext>
            </a:extLst>
          </p:cNvPr>
          <p:cNvSpPr>
            <a:spLocks noGrp="1"/>
          </p:cNvSpPr>
          <p:nvPr>
            <p:ph type="title"/>
          </p:nvPr>
        </p:nvSpPr>
        <p:spPr/>
        <p:txBody>
          <a:bodyPr/>
          <a:lstStyle/>
          <a:p>
            <a:r>
              <a:rPr lang="fr-FR"/>
              <a:t>MCP &amp; Spring AI</a:t>
            </a:r>
          </a:p>
        </p:txBody>
      </p:sp>
      <p:sp>
        <p:nvSpPr>
          <p:cNvPr id="5" name="object 5">
            <a:extLst>
              <a:ext uri="{FF2B5EF4-FFF2-40B4-BE49-F238E27FC236}">
                <a16:creationId xmlns:a16="http://schemas.microsoft.com/office/drawing/2014/main" id="{7BAD951A-E3F1-A0A4-E1AC-D0985D3E6628}"/>
              </a:ext>
            </a:extLst>
          </p:cNvPr>
          <p:cNvSpPr txBox="1">
            <a:spLocks/>
          </p:cNvSpPr>
          <p:nvPr/>
        </p:nvSpPr>
        <p:spPr>
          <a:xfrm>
            <a:off x="4583832" y="3231160"/>
            <a:ext cx="11631974" cy="770568"/>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a:ln>
                  <a:noFill/>
                </a:ln>
                <a:solidFill>
                  <a:schemeClr val="bg1"/>
                </a:solidFill>
                <a:effectLst/>
                <a:uLnTx/>
                <a:uFillTx/>
                <a:latin typeface="+mj-lt"/>
                <a:ea typeface="+mj-ea"/>
                <a:cs typeface="+mj-cs"/>
              </a:defRPr>
            </a:lvl1pPr>
          </a:lstStyle>
          <a:p>
            <a:pPr marL="7701" marR="3081">
              <a:lnSpc>
                <a:spcPct val="79800"/>
              </a:lnSpc>
              <a:spcBef>
                <a:spcPts val="1401"/>
              </a:spcBef>
              <a:defRPr/>
            </a:pPr>
            <a:r>
              <a:rPr lang="en-GB" sz="4800" spc="-121">
                <a:solidFill>
                  <a:srgbClr val="FFFFFF"/>
                </a:solidFill>
                <a:ea typeface="+mn-ea"/>
                <a:cs typeface="Ubuntu Light"/>
              </a:rPr>
              <a:t>Demo time !</a:t>
            </a:r>
            <a:endParaRPr lang="en-GB" sz="4000" i="1">
              <a:solidFill>
                <a:schemeClr val="tx1"/>
              </a:solidFill>
              <a:latin typeface="Ubuntu Light" panose="020B0304030602030204" pitchFamily="34" charset="0"/>
              <a:ea typeface="+mn-ea"/>
            </a:endParaRPr>
          </a:p>
        </p:txBody>
      </p:sp>
      <p:sp>
        <p:nvSpPr>
          <p:cNvPr id="6" name="ZoneTexte 5">
            <a:extLst>
              <a:ext uri="{FF2B5EF4-FFF2-40B4-BE49-F238E27FC236}">
                <a16:creationId xmlns:a16="http://schemas.microsoft.com/office/drawing/2014/main" id="{CDB9F605-4D25-4E52-D62F-E4B854F0B77B}"/>
              </a:ext>
            </a:extLst>
          </p:cNvPr>
          <p:cNvSpPr txBox="1"/>
          <p:nvPr/>
        </p:nvSpPr>
        <p:spPr>
          <a:xfrm>
            <a:off x="649910" y="4601154"/>
            <a:ext cx="7742652" cy="833178"/>
          </a:xfrm>
          <a:prstGeom prst="rect">
            <a:avLst/>
          </a:prstGeom>
          <a:noFill/>
        </p:spPr>
        <p:txBody>
          <a:bodyPr vert="horz" wrap="square" lIns="90000" tIns="46800" rIns="90000" bIns="46800" rtlCol="0" anchor="ctr">
            <a:spAutoFit/>
          </a:bodyPr>
          <a:lstStyle/>
          <a:p>
            <a:pPr>
              <a:spcBef>
                <a:spcPct val="0"/>
              </a:spcBef>
            </a:pPr>
            <a:r>
              <a:rPr lang="fr-FR" sz="1600" u="sng" err="1">
                <a:solidFill>
                  <a:schemeClr val="bg1"/>
                </a:solidFill>
              </a:rPr>
              <a:t>Github</a:t>
            </a:r>
            <a:r>
              <a:rPr lang="fr-FR" sz="1600" u="sng">
                <a:solidFill>
                  <a:schemeClr val="bg1"/>
                </a:solidFill>
              </a:rPr>
              <a:t> </a:t>
            </a:r>
            <a:r>
              <a:rPr lang="fr-FR" sz="1600" u="sng" err="1">
                <a:solidFill>
                  <a:schemeClr val="bg1"/>
                </a:solidFill>
              </a:rPr>
              <a:t>project</a:t>
            </a:r>
            <a:endParaRPr lang="fr-FR" sz="1600" u="sng">
              <a:solidFill>
                <a:schemeClr val="bg1"/>
              </a:solidFill>
            </a:endParaRPr>
          </a:p>
          <a:p>
            <a:pPr>
              <a:spcBef>
                <a:spcPct val="0"/>
              </a:spcBef>
            </a:pPr>
            <a:r>
              <a:rPr lang="fr-FR" sz="1600">
                <a:solidFill>
                  <a:schemeClr val="bg1"/>
                </a:solidFill>
              </a:rPr>
              <a:t>https://github.com/stephanecot/mcp-server-suivi-post</a:t>
            </a:r>
          </a:p>
          <a:p>
            <a:pPr algn="l">
              <a:spcBef>
                <a:spcPct val="0"/>
              </a:spcBef>
            </a:pPr>
            <a:endParaRPr lang="fr-FR" sz="1600">
              <a:solidFill>
                <a:schemeClr val="bg1"/>
              </a:solidFill>
            </a:endParaRPr>
          </a:p>
        </p:txBody>
      </p:sp>
    </p:spTree>
    <p:extLst>
      <p:ext uri="{BB962C8B-B14F-4D97-AF65-F5344CB8AC3E}">
        <p14:creationId xmlns:p14="http://schemas.microsoft.com/office/powerpoint/2010/main" val="4064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AAAF98F7-23D9-389C-7375-0D3F3379E534}"/>
            </a:ext>
          </a:extLst>
        </p:cNvPr>
        <p:cNvGrpSpPr/>
        <p:nvPr/>
      </p:nvGrpSpPr>
      <p:grpSpPr>
        <a:xfrm>
          <a:off x="0" y="0"/>
          <a:ext cx="0" cy="0"/>
          <a:chOff x="0" y="0"/>
          <a:chExt cx="0" cy="0"/>
        </a:xfrm>
      </p:grpSpPr>
      <p:sp>
        <p:nvSpPr>
          <p:cNvPr id="7" name="object 5">
            <a:extLst>
              <a:ext uri="{FF2B5EF4-FFF2-40B4-BE49-F238E27FC236}">
                <a16:creationId xmlns:a16="http://schemas.microsoft.com/office/drawing/2014/main" id="{A2F3FAC5-D4E0-484F-6BD4-4168EBFFAE5A}"/>
              </a:ext>
            </a:extLst>
          </p:cNvPr>
          <p:cNvSpPr txBox="1">
            <a:spLocks noGrp="1"/>
          </p:cNvSpPr>
          <p:nvPr>
            <p:ph type="ctrTitle"/>
          </p:nvPr>
        </p:nvSpPr>
        <p:spPr>
          <a:xfrm>
            <a:off x="4295800" y="2598566"/>
            <a:ext cx="11631974" cy="1263011"/>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1401"/>
              </a:spcBef>
              <a:spcAft>
                <a:spcPts val="0"/>
              </a:spcAft>
              <a:buClrTx/>
              <a:buSzTx/>
              <a:buFontTx/>
              <a:buNone/>
              <a:tabLst/>
              <a:defRPr/>
            </a:pPr>
            <a:r>
              <a:rPr kumimoji="0" lang="en-GB" sz="4800" b="0" i="0" u="none" strike="noStrike" kern="1200" cap="none" spc="-121" normalizeH="0" baseline="0" noProof="0">
                <a:ln>
                  <a:noFill/>
                </a:ln>
                <a:solidFill>
                  <a:srgbClr val="FFFFFF"/>
                </a:solidFill>
                <a:effectLst/>
                <a:uLnTx/>
                <a:uFillTx/>
                <a:latin typeface="+mj-lt"/>
                <a:ea typeface="+mn-ea"/>
                <a:cs typeface="Ubuntu Light"/>
              </a:rPr>
              <a:t>Questions</a:t>
            </a:r>
            <a:r>
              <a:rPr kumimoji="0" lang="en-GB" sz="8800" b="0" i="0" u="none" strike="noStrike" kern="1200" cap="none" spc="-121" normalizeH="0" baseline="0" noProof="0">
                <a:ln>
                  <a:noFill/>
                </a:ln>
                <a:solidFill>
                  <a:srgbClr val="FFFFFF"/>
                </a:solidFill>
                <a:effectLst/>
                <a:uLnTx/>
                <a:uFillTx/>
                <a:latin typeface="+mj-lt"/>
                <a:ea typeface="+mn-ea"/>
                <a:cs typeface="Ubuntu Light"/>
              </a:rPr>
              <a:t> ?</a:t>
            </a:r>
            <a:endParaRPr kumimoji="0" lang="en-GB" sz="8800" b="0" i="0" u="none" strike="noStrike" kern="1200" cap="none" spc="0" normalizeH="0" baseline="0" noProof="0">
              <a:ln>
                <a:noFill/>
              </a:ln>
              <a:solidFill>
                <a:schemeClr val="tx1"/>
              </a:solidFill>
              <a:effectLst/>
              <a:uLnTx/>
              <a:uFillTx/>
              <a:latin typeface="+mj-lt"/>
              <a:ea typeface="+mn-ea"/>
              <a:cs typeface="Ubuntu Light"/>
            </a:endParaRPr>
          </a:p>
        </p:txBody>
      </p:sp>
      <p:pic>
        <p:nvPicPr>
          <p:cNvPr id="4" name="Image 3">
            <a:extLst>
              <a:ext uri="{FF2B5EF4-FFF2-40B4-BE49-F238E27FC236}">
                <a16:creationId xmlns:a16="http://schemas.microsoft.com/office/drawing/2014/main" id="{DD421F65-128E-AE5D-93C4-B3D9B2535A9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7928" y="836712"/>
            <a:ext cx="7729744" cy="6403861"/>
          </a:xfrm>
          <a:prstGeom prst="rect">
            <a:avLst/>
          </a:prstGeom>
        </p:spPr>
      </p:pic>
      <p:sp>
        <p:nvSpPr>
          <p:cNvPr id="3" name="object 3">
            <a:extLst>
              <a:ext uri="{FF2B5EF4-FFF2-40B4-BE49-F238E27FC236}">
                <a16:creationId xmlns:a16="http://schemas.microsoft.com/office/drawing/2014/main" id="{FCF7325B-93F9-4AA3-3A28-13F866947E48}"/>
              </a:ex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endParaRPr sz="1092"/>
          </a:p>
        </p:txBody>
      </p:sp>
      <p:sp>
        <p:nvSpPr>
          <p:cNvPr id="2" name="ZoneTexte 1">
            <a:extLst>
              <a:ext uri="{FF2B5EF4-FFF2-40B4-BE49-F238E27FC236}">
                <a16:creationId xmlns:a16="http://schemas.microsoft.com/office/drawing/2014/main" id="{F4069829-E78E-ED85-482A-61DA905859C3}"/>
              </a:ext>
            </a:extLst>
          </p:cNvPr>
          <p:cNvSpPr txBox="1"/>
          <p:nvPr/>
        </p:nvSpPr>
        <p:spPr>
          <a:xfrm>
            <a:off x="5735960" y="1355843"/>
            <a:ext cx="576064" cy="1017844"/>
          </a:xfrm>
          <a:prstGeom prst="rect">
            <a:avLst/>
          </a:prstGeom>
          <a:noFill/>
        </p:spPr>
        <p:txBody>
          <a:bodyPr vert="horz" wrap="square" lIns="90000" tIns="46800" rIns="90000" bIns="46800" rtlCol="0" anchor="ctr">
            <a:spAutoFit/>
          </a:bodyPr>
          <a:lstStyle/>
          <a:p>
            <a:pPr algn="l">
              <a:spcBef>
                <a:spcPct val="0"/>
              </a:spcBef>
            </a:pPr>
            <a:r>
              <a:rPr kumimoji="0" lang="en-GB" sz="6000" i="0" u="none" strike="noStrike" kern="1200" cap="none" spc="-121" normalizeH="0" baseline="0" noProof="0">
                <a:ln>
                  <a:noFill/>
                </a:ln>
                <a:solidFill>
                  <a:srgbClr val="FFFFFF"/>
                </a:solidFill>
                <a:effectLst/>
                <a:uLnTx/>
                <a:uFillTx/>
                <a:latin typeface="+mj-lt"/>
                <a:ea typeface="+mn-ea"/>
                <a:cs typeface="Ubuntu Light"/>
              </a:rPr>
              <a:t>V</a:t>
            </a:r>
            <a:endParaRPr lang="fr-FR" sz="6000"/>
          </a:p>
        </p:txBody>
      </p:sp>
      <p:cxnSp>
        <p:nvCxnSpPr>
          <p:cNvPr id="5" name="Connecteur droit 4">
            <a:extLst>
              <a:ext uri="{FF2B5EF4-FFF2-40B4-BE49-F238E27FC236}">
                <a16:creationId xmlns:a16="http://schemas.microsoft.com/office/drawing/2014/main" id="{74E4B7EA-2353-D434-72A4-2751B0D36D8B}"/>
              </a:ext>
            </a:extLst>
          </p:cNvPr>
          <p:cNvCxnSpPr/>
          <p:nvPr/>
        </p:nvCxnSpPr>
        <p:spPr>
          <a:xfrm>
            <a:off x="5375920" y="2373687"/>
            <a:ext cx="14401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E0D8B6DA-8C61-B496-F806-97F6115F2B6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8919D6A6-281C-B75E-83AC-2BCE717EDA64}"/>
              </a:ext>
            </a:extLst>
          </p:cNvPr>
          <p:cNvSpPr>
            <a:spLocks noGrp="1"/>
          </p:cNvSpPr>
          <p:nvPr>
            <p:ph type="title"/>
          </p:nvPr>
        </p:nvSpPr>
        <p:spPr/>
        <p:txBody>
          <a:bodyPr/>
          <a:lstStyle/>
          <a:p>
            <a:r>
              <a:rPr lang="en-US"/>
              <a:t>LLM &amp; IA generative</a:t>
            </a:r>
          </a:p>
        </p:txBody>
      </p:sp>
      <p:sp>
        <p:nvSpPr>
          <p:cNvPr id="2" name="Espace réservé du texte 1">
            <a:extLst>
              <a:ext uri="{FF2B5EF4-FFF2-40B4-BE49-F238E27FC236}">
                <a16:creationId xmlns:a16="http://schemas.microsoft.com/office/drawing/2014/main" id="{7F7B7ADD-B442-78F1-BFB5-5AA45674EB81}"/>
              </a:ext>
            </a:extLst>
          </p:cNvPr>
          <p:cNvSpPr>
            <a:spLocks noGrp="1"/>
          </p:cNvSpPr>
          <p:nvPr>
            <p:ph type="body" sz="quarter" idx="15"/>
          </p:nvPr>
        </p:nvSpPr>
        <p:spPr>
          <a:xfrm>
            <a:off x="407988" y="1341374"/>
            <a:ext cx="11369042" cy="246221"/>
          </a:xfrm>
        </p:spPr>
        <p:txBody>
          <a:bodyPr/>
          <a:lstStyle/>
          <a:p>
            <a:r>
              <a:rPr lang="en-US"/>
              <a:t>Définitions</a:t>
            </a:r>
          </a:p>
        </p:txBody>
      </p:sp>
      <p:sp>
        <p:nvSpPr>
          <p:cNvPr id="6" name="Espace réservé du texte 2">
            <a:extLst>
              <a:ext uri="{FF2B5EF4-FFF2-40B4-BE49-F238E27FC236}">
                <a16:creationId xmlns:a16="http://schemas.microsoft.com/office/drawing/2014/main" id="{897D33A3-8087-7E7F-4CE0-61E8753F7F42}"/>
              </a:ext>
            </a:extLst>
          </p:cNvPr>
          <p:cNvSpPr txBox="1">
            <a:spLocks/>
          </p:cNvSpPr>
          <p:nvPr/>
        </p:nvSpPr>
        <p:spPr>
          <a:xfrm>
            <a:off x="414971" y="2666450"/>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fr-FR" sz="1400" b="1" i="0" u="none" strike="noStrike" kern="1200" cap="none" spc="0" normalizeH="0" baseline="0" noProof="0">
              <a:ln>
                <a:noFill/>
              </a:ln>
              <a:solidFill>
                <a:srgbClr val="FFFFFF"/>
              </a:solidFill>
              <a:effectLst/>
              <a:uLnTx/>
              <a:uFillTx/>
              <a:latin typeface="Ubuntu"/>
              <a:ea typeface="+mn-ea"/>
              <a:cs typeface="+mn-cs"/>
            </a:endParaRPr>
          </a:p>
        </p:txBody>
      </p:sp>
      <p:sp>
        <p:nvSpPr>
          <p:cNvPr id="8" name="Espace réservé du texte 2">
            <a:extLst>
              <a:ext uri="{FF2B5EF4-FFF2-40B4-BE49-F238E27FC236}">
                <a16:creationId xmlns:a16="http://schemas.microsoft.com/office/drawing/2014/main" id="{68D24488-C68B-FF06-24C1-34871A9D93D8}"/>
              </a:ext>
            </a:extLst>
          </p:cNvPr>
          <p:cNvSpPr txBox="1">
            <a:spLocks/>
          </p:cNvSpPr>
          <p:nvPr/>
        </p:nvSpPr>
        <p:spPr>
          <a:xfrm>
            <a:off x="414971" y="4060529"/>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fr-FR" sz="1400" b="1" i="0" u="none" strike="noStrike" kern="1200" cap="none" spc="0" normalizeH="0" baseline="0" noProof="0">
              <a:ln>
                <a:noFill/>
              </a:ln>
              <a:solidFill>
                <a:srgbClr val="FFFFFF"/>
              </a:solidFill>
              <a:effectLst/>
              <a:uLnTx/>
              <a:uFillTx/>
              <a:latin typeface="Ubuntu"/>
              <a:ea typeface="+mn-ea"/>
              <a:cs typeface="+mn-cs"/>
            </a:endParaRPr>
          </a:p>
        </p:txBody>
      </p:sp>
      <p:sp>
        <p:nvSpPr>
          <p:cNvPr id="9" name="Espace réservé du texte 1">
            <a:extLst>
              <a:ext uri="{FF2B5EF4-FFF2-40B4-BE49-F238E27FC236}">
                <a16:creationId xmlns:a16="http://schemas.microsoft.com/office/drawing/2014/main" id="{A7F991CD-9013-2B28-732D-9C78BD002332}"/>
              </a:ext>
            </a:extLst>
          </p:cNvPr>
          <p:cNvSpPr txBox="1">
            <a:spLocks/>
          </p:cNvSpPr>
          <p:nvPr/>
        </p:nvSpPr>
        <p:spPr>
          <a:xfrm>
            <a:off x="377202" y="4820549"/>
            <a:ext cx="11369042" cy="569387"/>
          </a:xfrm>
          <a:prstGeom prst="rect">
            <a:avLst/>
          </a:prstGeom>
        </p:spPr>
        <p:txBody>
          <a:bodyPr vert="horz" lIns="0" tIns="0" rIns="0" bIns="0" rtlCol="0">
            <a:spAutoFit/>
          </a:bodyPr>
          <a:lstStyle>
            <a:lvl1pPr marL="0" indent="0" algn="l" defTabSz="914400" rtl="0" eaLnBrk="1" latinLnBrk="0" hangingPunct="1">
              <a:lnSpc>
                <a:spcPct val="100000"/>
              </a:lnSpc>
              <a:spcBef>
                <a:spcPts val="600"/>
              </a:spcBef>
              <a:buFont typeface="Arial" panose="020B0604020202020204" pitchFamily="34" charset="0"/>
              <a:buNone/>
              <a:defRPr sz="1600" b="0" kern="1200">
                <a:solidFill>
                  <a:schemeClr val="bg1"/>
                </a:solidFill>
                <a:latin typeface="Ubuntu Light" panose="020B0304030602030204" pitchFamily="34" charset="0"/>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 </a:t>
            </a:r>
          </a:p>
        </p:txBody>
      </p:sp>
      <p:sp>
        <p:nvSpPr>
          <p:cNvPr id="10" name="Espace réservé du texte 2">
            <a:extLst>
              <a:ext uri="{FF2B5EF4-FFF2-40B4-BE49-F238E27FC236}">
                <a16:creationId xmlns:a16="http://schemas.microsoft.com/office/drawing/2014/main" id="{1A154823-9ACB-D0EF-ADDB-9053E5F76AD3}"/>
              </a:ext>
            </a:extLst>
          </p:cNvPr>
          <p:cNvSpPr txBox="1">
            <a:spLocks/>
          </p:cNvSpPr>
          <p:nvPr/>
        </p:nvSpPr>
        <p:spPr>
          <a:xfrm>
            <a:off x="397302" y="4722004"/>
            <a:ext cx="11369042" cy="151530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fr-FR" sz="1400" b="1" i="0" u="none" strike="noStrike" kern="1200" cap="none" spc="0" normalizeH="0" baseline="0" noProof="0">
              <a:ln>
                <a:noFill/>
              </a:ln>
              <a:solidFill>
                <a:srgbClr val="FFFFFF"/>
              </a:solidFill>
              <a:effectLst/>
              <a:uLnTx/>
              <a:uFillTx/>
              <a:latin typeface="Ubuntu"/>
              <a:ea typeface="+mn-ea"/>
              <a:cs typeface="+mn-cs"/>
            </a:endParaRPr>
          </a:p>
        </p:txBody>
      </p:sp>
      <p:sp>
        <p:nvSpPr>
          <p:cNvPr id="13" name="Espace réservé du texte 12">
            <a:extLst>
              <a:ext uri="{FF2B5EF4-FFF2-40B4-BE49-F238E27FC236}">
                <a16:creationId xmlns:a16="http://schemas.microsoft.com/office/drawing/2014/main" id="{7836C9AA-2B1C-9510-5DAC-7638855E7F28}"/>
              </a:ext>
            </a:extLst>
          </p:cNvPr>
          <p:cNvSpPr>
            <a:spLocks noGrp="1"/>
          </p:cNvSpPr>
          <p:nvPr>
            <p:ph type="body" sz="quarter" idx="17"/>
          </p:nvPr>
        </p:nvSpPr>
        <p:spPr>
          <a:xfrm>
            <a:off x="386037" y="1865901"/>
            <a:ext cx="11369042" cy="3650725"/>
          </a:xfrm>
        </p:spPr>
        <p:txBody>
          <a:bodyPr/>
          <a:lstStyle/>
          <a:p>
            <a:pPr marL="285750" indent="-285750">
              <a:buFont typeface="Arial" panose="020B0604020202020204" pitchFamily="34" charset="0"/>
              <a:buChar char="•"/>
            </a:pPr>
            <a:r>
              <a:rPr lang="fr-FR" sz="1800"/>
              <a:t>Un </a:t>
            </a:r>
            <a:r>
              <a:rPr lang="fr-FR" sz="1800" b="1">
                <a:solidFill>
                  <a:schemeClr val="accent2"/>
                </a:solidFill>
              </a:rPr>
              <a:t>LLM (Large </a:t>
            </a:r>
            <a:r>
              <a:rPr lang="fr-FR" sz="1800" b="1" err="1">
                <a:solidFill>
                  <a:schemeClr val="accent2"/>
                </a:solidFill>
              </a:rPr>
              <a:t>Language</a:t>
            </a:r>
            <a:r>
              <a:rPr lang="fr-FR" sz="1800" b="1">
                <a:solidFill>
                  <a:schemeClr val="accent2"/>
                </a:solidFill>
              </a:rPr>
              <a:t> Model)</a:t>
            </a:r>
            <a:r>
              <a:rPr lang="fr-FR" sz="1800">
                <a:solidFill>
                  <a:schemeClr val="accent2"/>
                </a:solidFill>
              </a:rPr>
              <a:t> </a:t>
            </a:r>
            <a:r>
              <a:rPr lang="fr-FR" sz="1800"/>
              <a:t>est un type de modèle d’intelligence artificielle entraîné sur d’immenses quantités de textes pour comprendre et générer du langage naturel (comme des phrases, des textes, des réponses à des questions, etc.).</a:t>
            </a:r>
          </a:p>
          <a:p>
            <a:endParaRPr lang="fr-FR" sz="1800"/>
          </a:p>
          <a:p>
            <a:pPr marL="285750" indent="-285750">
              <a:buFont typeface="Arial" panose="020B0604020202020204" pitchFamily="34" charset="0"/>
              <a:buChar char="•"/>
            </a:pPr>
            <a:r>
              <a:rPr lang="fr-FR" sz="1800"/>
              <a:t>L’</a:t>
            </a:r>
            <a:r>
              <a:rPr lang="fr-FR" sz="1800" b="1">
                <a:solidFill>
                  <a:schemeClr val="accent2"/>
                </a:solidFill>
              </a:rPr>
              <a:t>IA générative</a:t>
            </a:r>
            <a:r>
              <a:rPr lang="fr-FR" sz="1800"/>
              <a:t>, quant à elle, désigne l’ensemble des technologies d’IA capables de </a:t>
            </a:r>
            <a:r>
              <a:rPr lang="fr-FR" sz="1800" b="1">
                <a:solidFill>
                  <a:schemeClr val="accent2"/>
                </a:solidFill>
              </a:rPr>
              <a:t>créer du contenu nouveau</a:t>
            </a:r>
            <a:r>
              <a:rPr lang="fr-FR" sz="1800"/>
              <a:t>, que ce soit du texte, des images, du son, du code, ou des vidéos. Ces technologies reposent majoritairement sur des réseaux de neurones.</a:t>
            </a:r>
            <a:br>
              <a:rPr lang="fr-FR" sz="1800"/>
            </a:br>
            <a:r>
              <a:rPr lang="fr-FR" sz="1800"/>
              <a:t>➡️ Un LLM est donc un sous-type d’IA générative, spécialisé dans </a:t>
            </a:r>
            <a:r>
              <a:rPr lang="fr-FR" sz="1800" b="1"/>
              <a:t>le texte</a:t>
            </a:r>
            <a:r>
              <a:rPr lang="fr-FR" sz="1800"/>
              <a:t>.</a:t>
            </a:r>
            <a:br>
              <a:rPr lang="fr-FR" sz="1800"/>
            </a:br>
            <a:r>
              <a:rPr lang="fr-FR" sz="1800"/>
              <a:t>Globalement, on pourrait considérer qu’un LLM va permettre de traduire une source </a:t>
            </a:r>
            <a:r>
              <a:rPr lang="fr-FR" sz="1800" b="1"/>
              <a:t>A</a:t>
            </a:r>
            <a:r>
              <a:rPr lang="fr-FR" sz="1800"/>
              <a:t> en un format </a:t>
            </a:r>
            <a:r>
              <a:rPr lang="fr-FR" sz="1800" b="1"/>
              <a:t>B.</a:t>
            </a:r>
          </a:p>
          <a:p>
            <a:endParaRPr lang="fr-FR" sz="1800" b="1"/>
          </a:p>
          <a:p>
            <a:pPr marL="285750" indent="-285750">
              <a:buFont typeface="Arial" panose="020B0604020202020204" pitchFamily="34" charset="0"/>
              <a:buChar char="•"/>
            </a:pPr>
            <a:r>
              <a:rPr lang="fr-FR" sz="1800"/>
              <a:t>Un </a:t>
            </a:r>
            <a:r>
              <a:rPr lang="fr-FR" sz="1800" b="1" err="1">
                <a:solidFill>
                  <a:schemeClr val="accent2"/>
                </a:solidFill>
              </a:rPr>
              <a:t>token</a:t>
            </a:r>
            <a:r>
              <a:rPr lang="fr-FR" sz="1800"/>
              <a:t> est l’unité atomique de traitement. Le flux d’information consommé en entrée et celui produit en sortie  est découpé en </a:t>
            </a:r>
            <a:r>
              <a:rPr lang="fr-FR" sz="1800" err="1"/>
              <a:t>tokens</a:t>
            </a:r>
            <a:r>
              <a:rPr lang="fr-FR" sz="1800"/>
              <a:t>.</a:t>
            </a:r>
          </a:p>
          <a:p>
            <a:r>
              <a:rPr lang="fr-FR" sz="1800"/>
              <a:t> </a:t>
            </a:r>
            <a:endParaRPr lang="fr-FR" sz="1800" b="1"/>
          </a:p>
          <a:p>
            <a:pPr marL="285750" indent="-285750">
              <a:buFont typeface="Arial" panose="020B0604020202020204" pitchFamily="34" charset="0"/>
              <a:buChar char="•"/>
            </a:pPr>
            <a:r>
              <a:rPr lang="fr-FR" sz="1800"/>
              <a:t>Le </a:t>
            </a:r>
            <a:r>
              <a:rPr lang="fr-FR" sz="1800" b="1">
                <a:solidFill>
                  <a:schemeClr val="accent2"/>
                </a:solidFill>
              </a:rPr>
              <a:t>contexte et sa taille </a:t>
            </a:r>
            <a:r>
              <a:rPr lang="fr-FR" sz="1800"/>
              <a:t>représente le nombre maximum de </a:t>
            </a:r>
            <a:r>
              <a:rPr lang="fr-FR" sz="1800" err="1"/>
              <a:t>tokens</a:t>
            </a:r>
            <a:r>
              <a:rPr lang="fr-FR" sz="1800"/>
              <a:t> qui peuvent être traités par le LLM.</a:t>
            </a:r>
            <a:endParaRPr lang="fr-FR" sz="1800" b="1"/>
          </a:p>
          <a:p>
            <a:endParaRPr lang="fr-FR" b="1"/>
          </a:p>
          <a:p>
            <a:endParaRPr lang="fr-FR"/>
          </a:p>
        </p:txBody>
      </p:sp>
    </p:spTree>
    <p:extLst>
      <p:ext uri="{BB962C8B-B14F-4D97-AF65-F5344CB8AC3E}">
        <p14:creationId xmlns:p14="http://schemas.microsoft.com/office/powerpoint/2010/main" val="166245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nodePh="1">
                                  <p:stCondLst>
                                    <p:cond delay="0"/>
                                  </p:stCondLst>
                                  <p:endCondLst>
                                    <p:cond evt="begin" delay="0">
                                      <p:tn val="20"/>
                                    </p:cond>
                                  </p:end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1000"/>
                                        <p:tgtEl>
                                          <p:spTgt spid="13">
                                            <p:txEl>
                                              <p:pRg st="0" end="0"/>
                                            </p:txEl>
                                          </p:spTgt>
                                        </p:tgtEl>
                                      </p:cBhvr>
                                    </p:animEffect>
                                    <p:anim calcmode="lin" valueType="num">
                                      <p:cBhvr>
                                        <p:cTn id="30"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3">
                                            <p:txEl>
                                              <p:pRg st="2" end="2"/>
                                            </p:txEl>
                                          </p:spTgt>
                                        </p:tgtEl>
                                        <p:attrNameLst>
                                          <p:attrName>style.visibility</p:attrName>
                                        </p:attrNameLst>
                                      </p:cBhvr>
                                      <p:to>
                                        <p:strVal val="visible"/>
                                      </p:to>
                                    </p:set>
                                    <p:animEffect transition="in" filter="fade">
                                      <p:cBhvr>
                                        <p:cTn id="36" dur="1000"/>
                                        <p:tgtEl>
                                          <p:spTgt spid="13">
                                            <p:txEl>
                                              <p:pRg st="2" end="2"/>
                                            </p:txEl>
                                          </p:spTgt>
                                        </p:tgtEl>
                                      </p:cBhvr>
                                    </p:animEffect>
                                    <p:anim calcmode="lin" valueType="num">
                                      <p:cBhvr>
                                        <p:cTn id="37"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xEl>
                                              <p:pRg st="4" end="4"/>
                                            </p:txEl>
                                          </p:spTgt>
                                        </p:tgtEl>
                                        <p:attrNameLst>
                                          <p:attrName>style.visibility</p:attrName>
                                        </p:attrNameLst>
                                      </p:cBhvr>
                                      <p:to>
                                        <p:strVal val="visible"/>
                                      </p:to>
                                    </p:set>
                                    <p:animEffect transition="in" filter="fade">
                                      <p:cBhvr>
                                        <p:cTn id="43" dur="1000"/>
                                        <p:tgtEl>
                                          <p:spTgt spid="13">
                                            <p:txEl>
                                              <p:pRg st="4" end="4"/>
                                            </p:txEl>
                                          </p:spTgt>
                                        </p:tgtEl>
                                      </p:cBhvr>
                                    </p:animEffect>
                                    <p:anim calcmode="lin" valueType="num">
                                      <p:cBhvr>
                                        <p:cTn id="44"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3">
                                            <p:txEl>
                                              <p:pRg st="5" end="5"/>
                                            </p:txEl>
                                          </p:spTgt>
                                        </p:tgtEl>
                                        <p:attrNameLst>
                                          <p:attrName>style.visibility</p:attrName>
                                        </p:attrNameLst>
                                      </p:cBhvr>
                                      <p:to>
                                        <p:strVal val="visible"/>
                                      </p:to>
                                    </p:set>
                                    <p:animEffect transition="in" filter="fade">
                                      <p:cBhvr>
                                        <p:cTn id="50" dur="1000"/>
                                        <p:tgtEl>
                                          <p:spTgt spid="13">
                                            <p:txEl>
                                              <p:pRg st="5" end="5"/>
                                            </p:txEl>
                                          </p:spTgt>
                                        </p:tgtEl>
                                      </p:cBhvr>
                                    </p:animEffect>
                                    <p:anim calcmode="lin" valueType="num">
                                      <p:cBhvr>
                                        <p:cTn id="51"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52"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3">
                                            <p:txEl>
                                              <p:pRg st="6" end="6"/>
                                            </p:txEl>
                                          </p:spTgt>
                                        </p:tgtEl>
                                        <p:attrNameLst>
                                          <p:attrName>style.visibility</p:attrName>
                                        </p:attrNameLst>
                                      </p:cBhvr>
                                      <p:to>
                                        <p:strVal val="visible"/>
                                      </p:to>
                                    </p:set>
                                    <p:animEffect transition="in" filter="fade">
                                      <p:cBhvr>
                                        <p:cTn id="57" dur="1000"/>
                                        <p:tgtEl>
                                          <p:spTgt spid="13">
                                            <p:txEl>
                                              <p:pRg st="6" end="6"/>
                                            </p:txEl>
                                          </p:spTgt>
                                        </p:tgtEl>
                                      </p:cBhvr>
                                    </p:animEffect>
                                    <p:anim calcmode="lin" valueType="num">
                                      <p:cBhvr>
                                        <p:cTn id="58"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1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30D62455-BAAD-B6B8-D169-8FFE463287F8}"/>
            </a:ext>
          </a:extLst>
        </p:cNvPr>
        <p:cNvGrpSpPr/>
        <p:nvPr/>
      </p:nvGrpSpPr>
      <p:grpSpPr>
        <a:xfrm>
          <a:off x="0" y="0"/>
          <a:ext cx="0" cy="0"/>
          <a:chOff x="0" y="0"/>
          <a:chExt cx="0" cy="0"/>
        </a:xfrm>
      </p:grpSpPr>
      <p:sp>
        <p:nvSpPr>
          <p:cNvPr id="7" name="object 5">
            <a:extLst>
              <a:ext uri="{FF2B5EF4-FFF2-40B4-BE49-F238E27FC236}">
                <a16:creationId xmlns:a16="http://schemas.microsoft.com/office/drawing/2014/main" id="{900901FB-3329-2551-0FCF-DC46CC899AB1}"/>
              </a:ext>
            </a:extLst>
          </p:cNvPr>
          <p:cNvSpPr txBox="1">
            <a:spLocks noGrp="1"/>
          </p:cNvSpPr>
          <p:nvPr>
            <p:ph type="ctrTitle"/>
          </p:nvPr>
        </p:nvSpPr>
        <p:spPr>
          <a:xfrm>
            <a:off x="4295800" y="2598566"/>
            <a:ext cx="11631974" cy="770568"/>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1401"/>
              </a:spcBef>
              <a:spcAft>
                <a:spcPts val="0"/>
              </a:spcAft>
              <a:buClrTx/>
              <a:buSzTx/>
              <a:buFontTx/>
              <a:buNone/>
              <a:tabLst/>
              <a:defRPr/>
            </a:pPr>
            <a:r>
              <a:rPr kumimoji="0" lang="en-GB" sz="4800" b="0" i="0" u="none" strike="noStrike" kern="1200" cap="none" spc="-121" normalizeH="0" baseline="0" noProof="0" dirty="0">
                <a:ln>
                  <a:noFill/>
                </a:ln>
                <a:solidFill>
                  <a:srgbClr val="FFFFFF"/>
                </a:solidFill>
                <a:effectLst/>
                <a:uLnTx/>
                <a:uFillTx/>
                <a:latin typeface="+mj-lt"/>
                <a:ea typeface="+mn-ea"/>
                <a:cs typeface="Ubuntu Light"/>
              </a:rPr>
              <a:t>Merci !</a:t>
            </a:r>
            <a:endParaRPr kumimoji="0" lang="en-GB" sz="8800" b="0" i="0" u="none" strike="noStrike" kern="1200" cap="none" spc="0" normalizeH="0" baseline="0" noProof="0" dirty="0">
              <a:ln>
                <a:noFill/>
              </a:ln>
              <a:solidFill>
                <a:schemeClr val="tx1"/>
              </a:solidFill>
              <a:effectLst/>
              <a:uLnTx/>
              <a:uFillTx/>
              <a:latin typeface="+mj-lt"/>
              <a:ea typeface="+mn-ea"/>
              <a:cs typeface="Ubuntu Light"/>
            </a:endParaRPr>
          </a:p>
        </p:txBody>
      </p:sp>
      <p:sp>
        <p:nvSpPr>
          <p:cNvPr id="3" name="object 3">
            <a:extLst>
              <a:ext uri="{FF2B5EF4-FFF2-40B4-BE49-F238E27FC236}">
                <a16:creationId xmlns:a16="http://schemas.microsoft.com/office/drawing/2014/main" id="{4FBE9A1E-FB8F-2DD8-653D-EFE1F9FE864A}"/>
              </a:ex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endParaRPr sz="1092"/>
          </a:p>
        </p:txBody>
      </p:sp>
      <p:sp>
        <p:nvSpPr>
          <p:cNvPr id="8" name="Rectangle 7">
            <a:extLst>
              <a:ext uri="{FF2B5EF4-FFF2-40B4-BE49-F238E27FC236}">
                <a16:creationId xmlns:a16="http://schemas.microsoft.com/office/drawing/2014/main" id="{F5F4F217-EE13-62DD-927B-6F8083B8FA71}"/>
              </a:ext>
            </a:extLst>
          </p:cNvPr>
          <p:cNvSpPr/>
          <p:nvPr/>
        </p:nvSpPr>
        <p:spPr>
          <a:xfrm>
            <a:off x="6901542" y="1404268"/>
            <a:ext cx="4223657" cy="3929732"/>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400" dirty="0" err="1">
              <a:solidFill>
                <a:schemeClr val="tx1"/>
              </a:solidFill>
            </a:endParaRPr>
          </a:p>
        </p:txBody>
      </p:sp>
      <p:pic>
        <p:nvPicPr>
          <p:cNvPr id="6" name="Image 5">
            <a:extLst>
              <a:ext uri="{FF2B5EF4-FFF2-40B4-BE49-F238E27FC236}">
                <a16:creationId xmlns:a16="http://schemas.microsoft.com/office/drawing/2014/main" id="{ABB9C4ED-62AC-4A45-167C-05558A6F9660}"/>
              </a:ext>
            </a:extLst>
          </p:cNvPr>
          <p:cNvPicPr>
            <a:picLocks noChangeAspect="1"/>
          </p:cNvPicPr>
          <p:nvPr/>
        </p:nvPicPr>
        <p:blipFill>
          <a:blip r:embed="rId2"/>
          <a:stretch>
            <a:fillRect/>
          </a:stretch>
        </p:blipFill>
        <p:spPr>
          <a:xfrm>
            <a:off x="7097486" y="1464134"/>
            <a:ext cx="3810000" cy="3810000"/>
          </a:xfrm>
          <a:prstGeom prst="rect">
            <a:avLst/>
          </a:prstGeom>
        </p:spPr>
      </p:pic>
    </p:spTree>
    <p:extLst>
      <p:ext uri="{BB962C8B-B14F-4D97-AF65-F5344CB8AC3E}">
        <p14:creationId xmlns:p14="http://schemas.microsoft.com/office/powerpoint/2010/main" val="707806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8512E450-A08A-983C-B6DA-7C46DD11236C}"/>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93904200-33B7-F2F9-ABF8-228D54754CA9}"/>
              </a:ext>
            </a:extLst>
          </p:cNvPr>
          <p:cNvSpPr>
            <a:spLocks noGrp="1"/>
          </p:cNvSpPr>
          <p:nvPr>
            <p:ph type="title"/>
          </p:nvPr>
        </p:nvSpPr>
        <p:spPr/>
        <p:txBody>
          <a:bodyPr/>
          <a:lstStyle/>
          <a:p>
            <a:r>
              <a:rPr lang="en-US"/>
              <a:t>LLM &amp; IA generative</a:t>
            </a:r>
          </a:p>
        </p:txBody>
      </p:sp>
      <p:sp>
        <p:nvSpPr>
          <p:cNvPr id="2" name="Espace réservé du texte 1">
            <a:extLst>
              <a:ext uri="{FF2B5EF4-FFF2-40B4-BE49-F238E27FC236}">
                <a16:creationId xmlns:a16="http://schemas.microsoft.com/office/drawing/2014/main" id="{F329A767-9BAF-B2F1-CDB9-67100258F54B}"/>
              </a:ext>
            </a:extLst>
          </p:cNvPr>
          <p:cNvSpPr>
            <a:spLocks noGrp="1"/>
          </p:cNvSpPr>
          <p:nvPr>
            <p:ph type="body" sz="quarter" idx="15"/>
          </p:nvPr>
        </p:nvSpPr>
        <p:spPr>
          <a:xfrm>
            <a:off x="407988" y="1341374"/>
            <a:ext cx="11369042" cy="246221"/>
          </a:xfrm>
        </p:spPr>
        <p:txBody>
          <a:bodyPr/>
          <a:lstStyle/>
          <a:p>
            <a:r>
              <a:rPr lang="en-US"/>
              <a:t>SOUS LE CAPOT </a:t>
            </a:r>
          </a:p>
        </p:txBody>
      </p:sp>
      <p:sp>
        <p:nvSpPr>
          <p:cNvPr id="8" name="Rectangle 7">
            <a:extLst>
              <a:ext uri="{FF2B5EF4-FFF2-40B4-BE49-F238E27FC236}">
                <a16:creationId xmlns:a16="http://schemas.microsoft.com/office/drawing/2014/main" id="{9014F229-1800-414C-1578-12B7EA245AF2}"/>
              </a:ext>
            </a:extLst>
          </p:cNvPr>
          <p:cNvSpPr/>
          <p:nvPr/>
        </p:nvSpPr>
        <p:spPr>
          <a:xfrm>
            <a:off x="3674633" y="2002946"/>
            <a:ext cx="1992941" cy="792088"/>
          </a:xfrm>
          <a:prstGeom prst="rect">
            <a:avLst/>
          </a:prstGeom>
          <a:solidFill>
            <a:srgbClr val="0E80A4"/>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Tokenisation et vectorisation</a:t>
            </a:r>
          </a:p>
        </p:txBody>
      </p:sp>
      <p:cxnSp>
        <p:nvCxnSpPr>
          <p:cNvPr id="10" name="Connecteur droit avec flèche 9">
            <a:extLst>
              <a:ext uri="{FF2B5EF4-FFF2-40B4-BE49-F238E27FC236}">
                <a16:creationId xmlns:a16="http://schemas.microsoft.com/office/drawing/2014/main" id="{5BADB513-08B2-F513-FA80-3E5F2711CC24}"/>
              </a:ext>
            </a:extLst>
          </p:cNvPr>
          <p:cNvCxnSpPr>
            <a:cxnSpLocks/>
            <a:endCxn id="8" idx="1"/>
          </p:cNvCxnSpPr>
          <p:nvPr/>
        </p:nvCxnSpPr>
        <p:spPr>
          <a:xfrm>
            <a:off x="1047582" y="2384884"/>
            <a:ext cx="2627051" cy="1410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50246380-4D7C-1B9F-66FF-BBA27B5A4747}"/>
              </a:ext>
            </a:extLst>
          </p:cNvPr>
          <p:cNvSpPr txBox="1"/>
          <p:nvPr/>
        </p:nvSpPr>
        <p:spPr>
          <a:xfrm>
            <a:off x="1245421" y="2424611"/>
            <a:ext cx="2330299" cy="740845"/>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1" i="0" u="none" strike="noStrike" kern="1200" cap="none" spc="0" normalizeH="0" baseline="0" noProof="0">
                <a:ln>
                  <a:noFill/>
                </a:ln>
                <a:solidFill>
                  <a:srgbClr val="FFFFFF"/>
                </a:solidFill>
                <a:effectLst/>
                <a:uLnTx/>
                <a:uFillTx/>
                <a:latin typeface="Ubuntu"/>
                <a:ea typeface="+mn-ea"/>
                <a:cs typeface="+mn-cs"/>
              </a:rPr>
              <a:t>PROMPT</a:t>
            </a:r>
            <a:r>
              <a:rPr kumimoji="0" lang="fr-FR" sz="1400" b="0" i="0" u="none" strike="noStrike" kern="1200" cap="none" spc="0" normalizeH="0" baseline="0" noProof="0">
                <a:ln>
                  <a:noFill/>
                </a:ln>
                <a:solidFill>
                  <a:srgbClr val="FFFFFF"/>
                </a:solidFill>
                <a:effectLst/>
                <a:uLnTx/>
                <a:uFillTx/>
                <a:latin typeface="Ubuntu"/>
                <a:ea typeface="+mn-ea"/>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0070AD">
                    <a:lumMod val="40000"/>
                    <a:lumOff val="60000"/>
                  </a:srgbClr>
                </a:solidFill>
                <a:effectLst/>
                <a:uLnTx/>
                <a:uFillTx/>
                <a:latin typeface="Ubuntu"/>
                <a:ea typeface="+mn-ea"/>
                <a:cs typeface="+mn-cs"/>
              </a:rPr>
              <a:t>Comment générer une application Spring Boot ?</a:t>
            </a:r>
          </a:p>
        </p:txBody>
      </p:sp>
      <p:sp>
        <p:nvSpPr>
          <p:cNvPr id="14" name="Cylindre 13">
            <a:extLst>
              <a:ext uri="{FF2B5EF4-FFF2-40B4-BE49-F238E27FC236}">
                <a16:creationId xmlns:a16="http://schemas.microsoft.com/office/drawing/2014/main" id="{9F354CCA-4721-B07A-AFD3-1E8EF4D14DA1}"/>
              </a:ext>
            </a:extLst>
          </p:cNvPr>
          <p:cNvSpPr/>
          <p:nvPr/>
        </p:nvSpPr>
        <p:spPr>
          <a:xfrm>
            <a:off x="7808731" y="1991651"/>
            <a:ext cx="3405310" cy="2736304"/>
          </a:xfrm>
          <a:prstGeom prst="can">
            <a:avLst/>
          </a:prstGeom>
          <a:solidFill>
            <a:schemeClr val="bg1"/>
          </a:solidFill>
          <a:ln w="9525">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err="1">
              <a:ln>
                <a:noFill/>
              </a:ln>
              <a:solidFill>
                <a:srgbClr val="FFFFFF"/>
              </a:solidFill>
              <a:effectLst/>
              <a:uLnTx/>
              <a:uFillTx/>
              <a:latin typeface="Ubuntu"/>
              <a:ea typeface="+mn-ea"/>
              <a:cs typeface="+mn-cs"/>
            </a:endParaRPr>
          </a:p>
        </p:txBody>
      </p:sp>
      <p:pic>
        <p:nvPicPr>
          <p:cNvPr id="17" name="Image 16">
            <a:extLst>
              <a:ext uri="{FF2B5EF4-FFF2-40B4-BE49-F238E27FC236}">
                <a16:creationId xmlns:a16="http://schemas.microsoft.com/office/drawing/2014/main" id="{61AAFD72-A39C-B244-072D-08D6D2B22EC9}"/>
              </a:ext>
            </a:extLst>
          </p:cNvPr>
          <p:cNvPicPr>
            <a:picLocks noChangeAspect="1"/>
          </p:cNvPicPr>
          <p:nvPr/>
        </p:nvPicPr>
        <p:blipFill>
          <a:blip r:embed="rId2"/>
          <a:stretch>
            <a:fillRect/>
          </a:stretch>
        </p:blipFill>
        <p:spPr>
          <a:xfrm>
            <a:off x="8046259" y="2714703"/>
            <a:ext cx="2890590" cy="1425556"/>
          </a:xfrm>
          <a:prstGeom prst="rect">
            <a:avLst/>
          </a:prstGeom>
        </p:spPr>
      </p:pic>
      <p:cxnSp>
        <p:nvCxnSpPr>
          <p:cNvPr id="19" name="Connecteur droit avec flèche 18">
            <a:extLst>
              <a:ext uri="{FF2B5EF4-FFF2-40B4-BE49-F238E27FC236}">
                <a16:creationId xmlns:a16="http://schemas.microsoft.com/office/drawing/2014/main" id="{27EF9725-C6C7-29D2-7965-0DCEC62D1A9D}"/>
              </a:ext>
            </a:extLst>
          </p:cNvPr>
          <p:cNvCxnSpPr>
            <a:cxnSpLocks/>
          </p:cNvCxnSpPr>
          <p:nvPr/>
        </p:nvCxnSpPr>
        <p:spPr>
          <a:xfrm>
            <a:off x="4727848" y="2795033"/>
            <a:ext cx="0" cy="815706"/>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7A8B786-4FC8-7CCE-9491-56E034704648}"/>
              </a:ext>
            </a:extLst>
          </p:cNvPr>
          <p:cNvSpPr/>
          <p:nvPr/>
        </p:nvSpPr>
        <p:spPr>
          <a:xfrm>
            <a:off x="3674633" y="3615362"/>
            <a:ext cx="1967069" cy="1486520"/>
          </a:xfrm>
          <a:prstGeom prst="rect">
            <a:avLst/>
          </a:prstGeom>
          <a:solidFill>
            <a:srgbClr val="0E80A4"/>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Comment</a:t>
            </a:r>
            <a:endParaRPr kumimoji="0" lang="fr-FR" sz="1400" b="0" i="0" u="none" strike="noStrike" kern="1200" cap="none" spc="0" normalizeH="0" baseline="0" noProof="0">
              <a:ln>
                <a:noFill/>
              </a:ln>
              <a:solidFill>
                <a:srgbClr val="002060"/>
              </a:solidFill>
              <a:effectLst/>
              <a:uLnTx/>
              <a:uFillTx/>
              <a:latin typeface="Ubuntu"/>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générer</a:t>
            </a:r>
            <a:endParaRPr kumimoji="0" lang="fr-FR" sz="1200" b="0" i="0" u="none" strike="noStrike" kern="1200" cap="none" spc="0" normalizeH="0" baseline="0" noProof="0">
              <a:ln>
                <a:noFill/>
              </a:ln>
              <a:solidFill>
                <a:srgbClr val="002060"/>
              </a:solidFill>
              <a:effectLst/>
              <a:uLnTx/>
              <a:uFillTx/>
              <a:latin typeface="Ubuntu"/>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Une</a:t>
            </a:r>
            <a:endParaRPr kumimoji="0" lang="fr-FR" sz="1400" b="0" i="0" u="none" strike="noStrike" kern="1200" cap="none" spc="0" normalizeH="0" baseline="0" noProof="0">
              <a:ln>
                <a:noFill/>
              </a:ln>
              <a:solidFill>
                <a:srgbClr val="002060"/>
              </a:solidFill>
              <a:effectLst/>
              <a:uLnTx/>
              <a:uFillTx/>
              <a:latin typeface="Ubuntu"/>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application</a:t>
            </a:r>
            <a:endParaRPr kumimoji="0" lang="fr-FR" sz="1200" b="0" i="0" u="none" strike="noStrike" kern="1200" cap="none" spc="0" normalizeH="0" baseline="0" noProof="0">
              <a:ln>
                <a:noFill/>
              </a:ln>
              <a:solidFill>
                <a:srgbClr val="002060"/>
              </a:solidFill>
              <a:effectLst/>
              <a:uLnTx/>
              <a:uFillTx/>
              <a:latin typeface="Ubuntu"/>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Spring</a:t>
            </a:r>
            <a:endParaRPr kumimoji="0" lang="fr-FR" sz="1200" b="0" i="0" u="none" strike="noStrike" kern="1200" cap="none" spc="0" normalizeH="0" baseline="0" noProof="0">
              <a:ln>
                <a:noFill/>
              </a:ln>
              <a:solidFill>
                <a:srgbClr val="002060"/>
              </a:solidFill>
              <a:effectLst/>
              <a:uLnTx/>
              <a:uFillTx/>
              <a:latin typeface="Ubuntu"/>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Boot</a:t>
            </a:r>
            <a:endParaRPr kumimoji="0" lang="fr-FR" sz="1400" b="0" i="0" u="none" strike="noStrike" kern="1200" cap="none" spc="0" normalizeH="0" baseline="0" noProof="0">
              <a:ln>
                <a:noFill/>
              </a:ln>
              <a:solidFill>
                <a:srgbClr val="002060"/>
              </a:solidFill>
              <a:effectLst/>
              <a:uLnTx/>
              <a:uFillTx/>
              <a:latin typeface="Ubuntu"/>
              <a:ea typeface="+mn-ea"/>
              <a:cs typeface="+mn-cs"/>
            </a:endParaRPr>
          </a:p>
        </p:txBody>
      </p:sp>
      <p:cxnSp>
        <p:nvCxnSpPr>
          <p:cNvPr id="25" name="Connecteur droit avec flèche 24">
            <a:extLst>
              <a:ext uri="{FF2B5EF4-FFF2-40B4-BE49-F238E27FC236}">
                <a16:creationId xmlns:a16="http://schemas.microsoft.com/office/drawing/2014/main" id="{B29D7AAA-3DE4-15B1-CF85-767E23A6CF11}"/>
              </a:ext>
            </a:extLst>
          </p:cNvPr>
          <p:cNvCxnSpPr>
            <a:cxnSpLocks/>
            <a:stCxn id="21" idx="3"/>
            <a:endCxn id="14" idx="2"/>
          </p:cNvCxnSpPr>
          <p:nvPr/>
        </p:nvCxnSpPr>
        <p:spPr>
          <a:xfrm flipV="1">
            <a:off x="5641702" y="3359803"/>
            <a:ext cx="2167029" cy="998819"/>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41BCAA11-252D-2E83-1D49-35B95DB45D9E}"/>
              </a:ext>
            </a:extLst>
          </p:cNvPr>
          <p:cNvSpPr txBox="1"/>
          <p:nvPr/>
        </p:nvSpPr>
        <p:spPr>
          <a:xfrm>
            <a:off x="8564802" y="4252949"/>
            <a:ext cx="2088257" cy="309958"/>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1" i="0" u="none" strike="noStrike" kern="1200" cap="none" spc="0" normalizeH="0" baseline="0" noProof="0">
                <a:ln>
                  <a:noFill/>
                </a:ln>
                <a:solidFill>
                  <a:prstClr val="black"/>
                </a:solidFill>
                <a:effectLst/>
                <a:uLnTx/>
                <a:uFillTx/>
                <a:latin typeface="Ubuntu"/>
                <a:ea typeface="+mn-ea"/>
                <a:cs typeface="+mn-cs"/>
              </a:rPr>
              <a:t>Réseau de neurones</a:t>
            </a:r>
            <a:endParaRPr kumimoji="0" lang="fr-FR" sz="1400" b="0" i="0" u="none" strike="noStrike" kern="1200" cap="none" spc="0" normalizeH="0" baseline="0" noProof="0">
              <a:ln>
                <a:noFill/>
              </a:ln>
              <a:solidFill>
                <a:prstClr val="black"/>
              </a:solidFill>
              <a:effectLst/>
              <a:uLnTx/>
              <a:uFillTx/>
              <a:latin typeface="Ubuntu"/>
              <a:ea typeface="+mn-ea"/>
              <a:cs typeface="+mn-cs"/>
            </a:endParaRPr>
          </a:p>
        </p:txBody>
      </p:sp>
      <p:cxnSp>
        <p:nvCxnSpPr>
          <p:cNvPr id="31" name="Connecteur droit avec flèche 30">
            <a:extLst>
              <a:ext uri="{FF2B5EF4-FFF2-40B4-BE49-F238E27FC236}">
                <a16:creationId xmlns:a16="http://schemas.microsoft.com/office/drawing/2014/main" id="{F8F0696E-F350-793E-E8F7-01FFF6AE1315}"/>
              </a:ext>
            </a:extLst>
          </p:cNvPr>
          <p:cNvCxnSpPr>
            <a:cxnSpLocks/>
          </p:cNvCxnSpPr>
          <p:nvPr/>
        </p:nvCxnSpPr>
        <p:spPr>
          <a:xfrm>
            <a:off x="9696400" y="4736183"/>
            <a:ext cx="0" cy="792088"/>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026A3AD-7F41-BE3E-0F8C-9D08A4687C03}"/>
              </a:ext>
            </a:extLst>
          </p:cNvPr>
          <p:cNvSpPr/>
          <p:nvPr/>
        </p:nvSpPr>
        <p:spPr>
          <a:xfrm>
            <a:off x="8611286" y="5517232"/>
            <a:ext cx="1800200" cy="792088"/>
          </a:xfrm>
          <a:prstGeom prst="rect">
            <a:avLst/>
          </a:prstGeom>
          <a:solidFill>
            <a:srgbClr val="0E80A4"/>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Pour                  </a:t>
            </a:r>
            <a:r>
              <a:rPr kumimoji="0" lang="fr-FR" sz="1400" b="0" i="0" u="none" strike="noStrike" kern="1200" cap="none" spc="0" normalizeH="0" baseline="0" noProof="0">
                <a:ln>
                  <a:noFill/>
                </a:ln>
                <a:solidFill>
                  <a:prstClr val="black"/>
                </a:solidFill>
                <a:effectLst/>
                <a:uLnTx/>
                <a:uFillTx/>
                <a:latin typeface="Ubuntu"/>
                <a:ea typeface="+mn-ea"/>
                <a:cs typeface="+mn-cs"/>
              </a:rPr>
              <a:t> </a:t>
            </a:r>
            <a:r>
              <a:rPr kumimoji="0" lang="fr-FR" sz="1200" b="0" i="0" u="none" strike="noStrike" kern="1200" cap="none" spc="0" normalizeH="0" baseline="0" noProof="0">
                <a:ln>
                  <a:noFill/>
                </a:ln>
                <a:solidFill>
                  <a:srgbClr val="002060"/>
                </a:solidFill>
                <a:effectLst/>
                <a:uLnTx/>
                <a:uFillTx/>
                <a:latin typeface="Ubuntu"/>
                <a:ea typeface="+mn-ea"/>
                <a:cs typeface="+mn-cs"/>
              </a:rPr>
              <a:t>90%</a:t>
            </a:r>
            <a:endParaRPr kumimoji="0" lang="fr-FR" sz="1400" b="0" i="0" u="none" strike="noStrike" kern="1200" cap="none" spc="0" normalizeH="0" baseline="0" noProof="0">
              <a:ln>
                <a:noFill/>
              </a:ln>
              <a:solidFill>
                <a:srgbClr val="002060"/>
              </a:solidFill>
              <a:effectLst/>
              <a:uLnTx/>
              <a:uFillTx/>
              <a:latin typeface="Ubuntu"/>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Il</a:t>
            </a:r>
            <a:r>
              <a:rPr kumimoji="0" lang="fr-FR" sz="1400" b="0" i="0" u="none" strike="noStrike" kern="1200" cap="none" spc="0" normalizeH="0" baseline="0" noProof="0">
                <a:ln>
                  <a:noFill/>
                </a:ln>
                <a:solidFill>
                  <a:prstClr val="black"/>
                </a:solidFill>
                <a:effectLst/>
                <a:uLnTx/>
                <a:uFillTx/>
                <a:latin typeface="Ubuntu"/>
                <a:ea typeface="+mn-ea"/>
                <a:cs typeface="+mn-cs"/>
              </a:rPr>
              <a:t>                          </a:t>
            </a:r>
            <a:r>
              <a:rPr kumimoji="0" lang="fr-FR" sz="1200" b="0" i="0" u="none" strike="noStrike" kern="1200" cap="none" spc="0" normalizeH="0" baseline="0" noProof="0">
                <a:ln>
                  <a:noFill/>
                </a:ln>
                <a:solidFill>
                  <a:srgbClr val="002060"/>
                </a:solidFill>
                <a:effectLst/>
                <a:uLnTx/>
                <a:uFillTx/>
                <a:latin typeface="Ubuntu"/>
                <a:ea typeface="+mn-ea"/>
                <a:cs typeface="+mn-cs"/>
              </a:rPr>
              <a:t>75%</a:t>
            </a:r>
            <a:endParaRPr kumimoji="0" lang="fr-FR" sz="1400" b="0" i="0" u="none" strike="noStrike" kern="1200" cap="none" spc="0" normalizeH="0" baseline="0" noProof="0">
              <a:ln>
                <a:noFill/>
              </a:ln>
              <a:solidFill>
                <a:srgbClr val="002060"/>
              </a:solidFill>
              <a:effectLst/>
              <a:uLnTx/>
              <a:uFillTx/>
              <a:latin typeface="Ubuntu"/>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Ubuntu"/>
                <a:ea typeface="+mn-ea"/>
                <a:cs typeface="+mn-cs"/>
              </a:rPr>
              <a:t>…</a:t>
            </a:r>
          </a:p>
        </p:txBody>
      </p:sp>
      <p:cxnSp>
        <p:nvCxnSpPr>
          <p:cNvPr id="39" name="Connecteur droit 38">
            <a:extLst>
              <a:ext uri="{FF2B5EF4-FFF2-40B4-BE49-F238E27FC236}">
                <a16:creationId xmlns:a16="http://schemas.microsoft.com/office/drawing/2014/main" id="{15E38F61-4391-8439-939E-768482596F52}"/>
              </a:ext>
            </a:extLst>
          </p:cNvPr>
          <p:cNvCxnSpPr>
            <a:stCxn id="33" idx="1"/>
          </p:cNvCxnSpPr>
          <p:nvPr/>
        </p:nvCxnSpPr>
        <p:spPr>
          <a:xfrm flipH="1">
            <a:off x="723546" y="5913276"/>
            <a:ext cx="78877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681A0C66-3554-DF05-5009-91F3F4BBFB7C}"/>
              </a:ext>
            </a:extLst>
          </p:cNvPr>
          <p:cNvCxnSpPr>
            <a:cxnSpLocks/>
          </p:cNvCxnSpPr>
          <p:nvPr/>
        </p:nvCxnSpPr>
        <p:spPr>
          <a:xfrm flipV="1">
            <a:off x="723546" y="2708920"/>
            <a:ext cx="0" cy="320435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973B73A1-0A90-3D2F-BF0A-9B714B999187}"/>
              </a:ext>
            </a:extLst>
          </p:cNvPr>
          <p:cNvSpPr txBox="1"/>
          <p:nvPr/>
        </p:nvSpPr>
        <p:spPr>
          <a:xfrm>
            <a:off x="1215486" y="3350610"/>
            <a:ext cx="2088257" cy="525401"/>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1" i="0" u="none" strike="noStrike" kern="1200" cap="none" spc="0" normalizeH="0" baseline="0" noProof="0">
                <a:ln>
                  <a:noFill/>
                </a:ln>
                <a:solidFill>
                  <a:srgbClr val="FFFFFF"/>
                </a:solidFill>
                <a:effectLst/>
                <a:uLnTx/>
                <a:uFillTx/>
                <a:latin typeface="Ubuntu"/>
                <a:ea typeface="+mn-ea"/>
                <a:cs typeface="+mn-cs"/>
              </a:rPr>
              <a:t>+ le contexte: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0070AD">
                    <a:lumMod val="40000"/>
                    <a:lumOff val="60000"/>
                  </a:srgbClr>
                </a:solidFill>
                <a:effectLst/>
                <a:uLnTx/>
                <a:uFillTx/>
                <a:latin typeface="Ubuntu"/>
                <a:ea typeface="+mn-ea"/>
                <a:cs typeface="+mn-cs"/>
              </a:rPr>
              <a:t>Pour</a:t>
            </a:r>
          </a:p>
        </p:txBody>
      </p:sp>
      <p:sp>
        <p:nvSpPr>
          <p:cNvPr id="50" name="ZoneTexte 49">
            <a:extLst>
              <a:ext uri="{FF2B5EF4-FFF2-40B4-BE49-F238E27FC236}">
                <a16:creationId xmlns:a16="http://schemas.microsoft.com/office/drawing/2014/main" id="{B68C22DD-F689-205E-CBC9-394D33FDF3C0}"/>
              </a:ext>
            </a:extLst>
          </p:cNvPr>
          <p:cNvSpPr txBox="1"/>
          <p:nvPr/>
        </p:nvSpPr>
        <p:spPr>
          <a:xfrm>
            <a:off x="6973083" y="4791951"/>
            <a:ext cx="2088253" cy="525401"/>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a:ea typeface="+mn-ea"/>
                <a:cs typeface="+mn-cs"/>
              </a:rPr>
              <a:t>Le réseau va « deviner » le </a:t>
            </a:r>
            <a:r>
              <a:rPr kumimoji="0" lang="fr-FR" sz="1400" b="0" i="0" u="none" strike="noStrike" kern="1200" cap="none" spc="0" normalizeH="0" baseline="0" noProof="0" err="1">
                <a:ln>
                  <a:noFill/>
                </a:ln>
                <a:solidFill>
                  <a:srgbClr val="FFFFFF"/>
                </a:solidFill>
                <a:effectLst/>
                <a:uLnTx/>
                <a:uFillTx/>
                <a:latin typeface="Ubuntu"/>
                <a:ea typeface="+mn-ea"/>
                <a:cs typeface="+mn-cs"/>
              </a:rPr>
              <a:t>token</a:t>
            </a:r>
            <a:r>
              <a:rPr kumimoji="0" lang="fr-FR" sz="1400" b="0" i="0" u="none" strike="noStrike" kern="1200" cap="none" spc="0" normalizeH="0" baseline="0" noProof="0">
                <a:ln>
                  <a:noFill/>
                </a:ln>
                <a:solidFill>
                  <a:srgbClr val="FFFFFF"/>
                </a:solidFill>
                <a:effectLst/>
                <a:uLnTx/>
                <a:uFillTx/>
                <a:latin typeface="Ubuntu"/>
                <a:ea typeface="+mn-ea"/>
                <a:cs typeface="+mn-cs"/>
              </a:rPr>
              <a:t> suivant</a:t>
            </a:r>
          </a:p>
        </p:txBody>
      </p:sp>
      <p:cxnSp>
        <p:nvCxnSpPr>
          <p:cNvPr id="52" name="Connecteur droit avec flèche 51">
            <a:extLst>
              <a:ext uri="{FF2B5EF4-FFF2-40B4-BE49-F238E27FC236}">
                <a16:creationId xmlns:a16="http://schemas.microsoft.com/office/drawing/2014/main" id="{90B389C5-B975-39C0-F426-8F7F3A67B92C}"/>
              </a:ext>
            </a:extLst>
          </p:cNvPr>
          <p:cNvCxnSpPr>
            <a:cxnSpLocks/>
          </p:cNvCxnSpPr>
          <p:nvPr/>
        </p:nvCxnSpPr>
        <p:spPr>
          <a:xfrm flipV="1">
            <a:off x="2553372" y="2820655"/>
            <a:ext cx="1432141" cy="69073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7D05F713-58CC-A31C-DCB2-26CCB9024955}"/>
              </a:ext>
            </a:extLst>
          </p:cNvPr>
          <p:cNvCxnSpPr>
            <a:cxnSpLocks/>
          </p:cNvCxnSpPr>
          <p:nvPr/>
        </p:nvCxnSpPr>
        <p:spPr>
          <a:xfrm>
            <a:off x="4439816" y="2795034"/>
            <a:ext cx="0" cy="82032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C29EE26B-D8A8-B16F-E2F3-B08F96697DC9}"/>
              </a:ext>
            </a:extLst>
          </p:cNvPr>
          <p:cNvCxnSpPr>
            <a:cxnSpLocks/>
          </p:cNvCxnSpPr>
          <p:nvPr/>
        </p:nvCxnSpPr>
        <p:spPr>
          <a:xfrm flipV="1">
            <a:off x="5654639" y="3165456"/>
            <a:ext cx="2154092" cy="983624"/>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A5CB44DE-C7C5-C8B2-1BF8-6ED6AC3A73CF}"/>
              </a:ext>
            </a:extLst>
          </p:cNvPr>
          <p:cNvSpPr/>
          <p:nvPr/>
        </p:nvSpPr>
        <p:spPr>
          <a:xfrm>
            <a:off x="3674634" y="5145723"/>
            <a:ext cx="1967068" cy="253142"/>
          </a:xfrm>
          <a:prstGeom prst="rect">
            <a:avLst/>
          </a:prstGeom>
          <a:solidFill>
            <a:schemeClr val="accent2"/>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Ubuntu"/>
                <a:ea typeface="+mn-ea"/>
                <a:cs typeface="+mn-cs"/>
              </a:rPr>
              <a:t>Pour</a:t>
            </a:r>
            <a:r>
              <a:rPr kumimoji="0" lang="fr-FR" sz="1400" b="0" i="0" u="none" strike="noStrike" kern="1200" cap="none" spc="0" normalizeH="0" baseline="0" noProof="0" dirty="0">
                <a:ln>
                  <a:noFill/>
                </a:ln>
                <a:solidFill>
                  <a:prstClr val="black"/>
                </a:solidFill>
                <a:effectLst/>
                <a:uLnTx/>
                <a:uFillTx/>
                <a:latin typeface="Ubuntu"/>
                <a:ea typeface="+mn-ea"/>
                <a:cs typeface="+mn-cs"/>
              </a:rPr>
              <a:t>               [ </a:t>
            </a:r>
            <a:r>
              <a:rPr kumimoji="0" lang="fr-FR" sz="1400" b="0" i="0" u="none" strike="noStrike" kern="1200" cap="none" spc="0" normalizeH="0" baseline="0" noProof="0" dirty="0">
                <a:ln>
                  <a:noFill/>
                </a:ln>
                <a:solidFill>
                  <a:srgbClr val="002060"/>
                </a:solidFill>
                <a:effectLst/>
                <a:uLnTx/>
                <a:uFillTx/>
                <a:latin typeface="Ubuntu"/>
                <a:ea typeface="+mn-ea"/>
                <a:cs typeface="+mn-cs"/>
              </a:rPr>
              <a:t>0.4788,</a:t>
            </a:r>
          </a:p>
        </p:txBody>
      </p:sp>
      <p:cxnSp>
        <p:nvCxnSpPr>
          <p:cNvPr id="65" name="Connecteur droit avec flèche 64">
            <a:extLst>
              <a:ext uri="{FF2B5EF4-FFF2-40B4-BE49-F238E27FC236}">
                <a16:creationId xmlns:a16="http://schemas.microsoft.com/office/drawing/2014/main" id="{B66912A6-662D-C17E-B3D1-0A47F19621C7}"/>
              </a:ext>
            </a:extLst>
          </p:cNvPr>
          <p:cNvCxnSpPr>
            <a:cxnSpLocks/>
          </p:cNvCxnSpPr>
          <p:nvPr/>
        </p:nvCxnSpPr>
        <p:spPr>
          <a:xfrm>
            <a:off x="9336360" y="4727955"/>
            <a:ext cx="0" cy="789277"/>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descr="Une image contenant clipart, dessin humoristique, illustration, conception">
            <a:extLst>
              <a:ext uri="{FF2B5EF4-FFF2-40B4-BE49-F238E27FC236}">
                <a16:creationId xmlns:a16="http://schemas.microsoft.com/office/drawing/2014/main" id="{EC4A89B3-707D-60FB-6E26-18EF6EAF020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a:off x="450024" y="1991651"/>
            <a:ext cx="624919" cy="594375"/>
          </a:xfrm>
          <a:prstGeom prst="rect">
            <a:avLst/>
          </a:prstGeom>
        </p:spPr>
      </p:pic>
      <p:sp>
        <p:nvSpPr>
          <p:cNvPr id="28" name="ZoneTexte 27">
            <a:extLst>
              <a:ext uri="{FF2B5EF4-FFF2-40B4-BE49-F238E27FC236}">
                <a16:creationId xmlns:a16="http://schemas.microsoft.com/office/drawing/2014/main" id="{37018F94-0988-BE37-D4A2-852816D81EDE}"/>
              </a:ext>
            </a:extLst>
          </p:cNvPr>
          <p:cNvSpPr txBox="1"/>
          <p:nvPr/>
        </p:nvSpPr>
        <p:spPr>
          <a:xfrm>
            <a:off x="4635124" y="3667475"/>
            <a:ext cx="1238765" cy="1387176"/>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solidFill>
                  <a:srgbClr val="002060"/>
                </a:solidFill>
                <a:latin typeface="Ubuntu"/>
              </a:rPr>
              <a:t>[ </a:t>
            </a:r>
            <a:r>
              <a:rPr kumimoji="0" lang="fr-FR" sz="1400" b="0" i="0" u="none" strike="noStrike" kern="1200" cap="none" spc="0" normalizeH="0" baseline="0" noProof="0" dirty="0">
                <a:ln>
                  <a:noFill/>
                </a:ln>
                <a:solidFill>
                  <a:srgbClr val="002060"/>
                </a:solidFill>
                <a:effectLst/>
                <a:uLnTx/>
                <a:uFillTx/>
                <a:latin typeface="Ubuntu"/>
                <a:ea typeface="+mn-ea"/>
                <a:cs typeface="+mn-cs"/>
              </a:rPr>
              <a:t>0.417,</a:t>
            </a:r>
          </a:p>
          <a:p>
            <a:pPr lvl="0">
              <a:defRPr/>
            </a:pPr>
            <a:r>
              <a:rPr lang="fr-FR" sz="1400" dirty="0">
                <a:solidFill>
                  <a:srgbClr val="002060"/>
                </a:solidFill>
              </a:rPr>
              <a:t>[ </a:t>
            </a:r>
            <a:r>
              <a:rPr kumimoji="0" lang="fr-FR" sz="1400" b="0" i="0" u="none" strike="noStrike" kern="1200" cap="none" spc="0" normalizeH="0" baseline="0" noProof="0" dirty="0">
                <a:ln>
                  <a:noFill/>
                </a:ln>
                <a:solidFill>
                  <a:srgbClr val="002060"/>
                </a:solidFill>
                <a:effectLst/>
                <a:uLnTx/>
                <a:uFillTx/>
                <a:latin typeface="Ubuntu"/>
                <a:ea typeface="+mn-ea"/>
                <a:cs typeface="+mn-cs"/>
              </a:rPr>
              <a:t>0.45544,</a:t>
            </a:r>
          </a:p>
          <a:p>
            <a:pPr lvl="0">
              <a:defRPr/>
            </a:pPr>
            <a:r>
              <a:rPr lang="fr-FR" sz="1400" dirty="0">
                <a:solidFill>
                  <a:srgbClr val="002060"/>
                </a:solidFill>
              </a:rPr>
              <a:t>[ </a:t>
            </a:r>
            <a:r>
              <a:rPr kumimoji="0" lang="fr-FR" sz="1400" b="0" i="0" u="none" strike="noStrike" kern="1200" cap="none" spc="0" normalizeH="0" baseline="0" noProof="0" dirty="0">
                <a:ln>
                  <a:noFill/>
                </a:ln>
                <a:solidFill>
                  <a:srgbClr val="002060"/>
                </a:solidFill>
                <a:effectLst/>
                <a:uLnTx/>
                <a:uFillTx/>
                <a:latin typeface="Ubuntu"/>
                <a:ea typeface="+mn-ea"/>
                <a:cs typeface="+mn-cs"/>
              </a:rPr>
              <a:t>0.78945,</a:t>
            </a:r>
          </a:p>
          <a:p>
            <a:pPr lvl="0">
              <a:defRPr/>
            </a:pPr>
            <a:r>
              <a:rPr lang="fr-FR" sz="1400" dirty="0">
                <a:solidFill>
                  <a:srgbClr val="002060"/>
                </a:solidFill>
              </a:rPr>
              <a:t>[ </a:t>
            </a:r>
            <a:r>
              <a:rPr kumimoji="0" lang="fr-FR" sz="1400" b="0" i="0" u="none" strike="noStrike" kern="1200" cap="none" spc="0" normalizeH="0" baseline="0" noProof="0" dirty="0">
                <a:ln>
                  <a:noFill/>
                </a:ln>
                <a:solidFill>
                  <a:srgbClr val="002060"/>
                </a:solidFill>
                <a:effectLst/>
                <a:uLnTx/>
                <a:uFillTx/>
                <a:latin typeface="Ubuntu"/>
                <a:ea typeface="+mn-ea"/>
                <a:cs typeface="+mn-cs"/>
              </a:rPr>
              <a:t>0.74577,</a:t>
            </a:r>
          </a:p>
          <a:p>
            <a:pPr lvl="0">
              <a:defRPr/>
            </a:pPr>
            <a:r>
              <a:rPr lang="fr-FR" sz="1400" dirty="0">
                <a:solidFill>
                  <a:srgbClr val="002060"/>
                </a:solidFill>
              </a:rPr>
              <a:t>[ </a:t>
            </a:r>
            <a:r>
              <a:rPr kumimoji="0" lang="fr-FR" sz="1400" b="0" i="0" u="none" strike="noStrike" kern="1200" cap="none" spc="0" normalizeH="0" baseline="0" noProof="0" dirty="0">
                <a:ln>
                  <a:noFill/>
                </a:ln>
                <a:solidFill>
                  <a:srgbClr val="002060"/>
                </a:solidFill>
                <a:effectLst/>
                <a:uLnTx/>
                <a:uFillTx/>
                <a:latin typeface="Ubuntu"/>
                <a:ea typeface="+mn-ea"/>
                <a:cs typeface="+mn-cs"/>
              </a:rPr>
              <a:t>0.74845,</a:t>
            </a:r>
          </a:p>
          <a:p>
            <a:pPr lvl="0">
              <a:defRPr/>
            </a:pPr>
            <a:r>
              <a:rPr lang="fr-FR" sz="1400" dirty="0">
                <a:solidFill>
                  <a:srgbClr val="002060"/>
                </a:solidFill>
              </a:rPr>
              <a:t>[ </a:t>
            </a:r>
            <a:r>
              <a:rPr kumimoji="0" lang="fr-FR" sz="1400" b="0" i="0" u="none" strike="noStrike" kern="1200" cap="none" spc="0" normalizeH="0" baseline="0" noProof="0" dirty="0">
                <a:ln>
                  <a:noFill/>
                </a:ln>
                <a:solidFill>
                  <a:srgbClr val="002060"/>
                </a:solidFill>
                <a:effectLst/>
                <a:uLnTx/>
                <a:uFillTx/>
                <a:latin typeface="Ubuntu"/>
                <a:ea typeface="+mn-ea"/>
                <a:cs typeface="+mn-cs"/>
              </a:rPr>
              <a:t>0.71876,</a:t>
            </a:r>
          </a:p>
        </p:txBody>
      </p:sp>
      <p:sp>
        <p:nvSpPr>
          <p:cNvPr id="3" name="ZoneTexte 2">
            <a:extLst>
              <a:ext uri="{FF2B5EF4-FFF2-40B4-BE49-F238E27FC236}">
                <a16:creationId xmlns:a16="http://schemas.microsoft.com/office/drawing/2014/main" id="{6C8E2D80-662E-0DC2-9904-1257C1651262}"/>
              </a:ext>
            </a:extLst>
          </p:cNvPr>
          <p:cNvSpPr txBox="1"/>
          <p:nvPr/>
        </p:nvSpPr>
        <p:spPr>
          <a:xfrm>
            <a:off x="1202549" y="3859212"/>
            <a:ext cx="1722163" cy="1602619"/>
          </a:xfrm>
          <a:prstGeom prst="rect">
            <a:avLst/>
          </a:prstGeom>
          <a:noFill/>
        </p:spPr>
        <p:txBody>
          <a:bodyPr vert="horz" wrap="square" lIns="90000" tIns="46800" rIns="90000" bIns="4680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00D5D0"/>
                </a:solidFill>
                <a:effectLst/>
                <a:uLnTx/>
                <a:uFillTx/>
                <a:latin typeface="Ubuntu"/>
                <a:ea typeface="+mn-ea"/>
                <a:cs typeface="+mn-cs"/>
              </a:rPr>
              <a:t>Faire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00D5D0"/>
                </a:solidFill>
                <a:effectLst/>
                <a:uLnTx/>
                <a:uFillTx/>
                <a:latin typeface="Ubuntu"/>
                <a:ea typeface="+mn-ea"/>
                <a:cs typeface="+mn-cs"/>
              </a:rPr>
              <a:t>Une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00D5D0"/>
                </a:solidFill>
                <a:effectLst/>
                <a:uLnTx/>
                <a:uFillTx/>
                <a:latin typeface="Ubuntu"/>
                <a:ea typeface="+mn-ea"/>
                <a:cs typeface="+mn-cs"/>
              </a:rPr>
              <a:t>Application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00D5D0"/>
                </a:solidFill>
                <a:effectLst/>
                <a:uLnTx/>
                <a:uFillTx/>
                <a:latin typeface="Ubuntu"/>
                <a:ea typeface="+mn-ea"/>
                <a:cs typeface="+mn-cs"/>
              </a:rPr>
              <a:t>Spring Boot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00D5D0"/>
                </a:solidFill>
                <a:effectLst/>
                <a:uLnTx/>
                <a:uFillTx/>
                <a:latin typeface="Ubuntu"/>
                <a:ea typeface="+mn-ea"/>
                <a:cs typeface="+mn-cs"/>
              </a:rPr>
              <a:t>Il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00D5D0"/>
                </a:solidFill>
                <a:effectLst/>
                <a:uLnTx/>
                <a:uFillTx/>
                <a:latin typeface="Ubuntu"/>
                <a:ea typeface="+mn-ea"/>
                <a:cs typeface="+mn-cs"/>
              </a:rPr>
              <a:t>Faut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400" b="0" i="0" u="none" strike="noStrike" kern="1200" cap="none" spc="0" normalizeH="0" baseline="0" noProof="0">
                <a:ln>
                  <a:noFill/>
                </a:ln>
                <a:solidFill>
                  <a:srgbClr val="00D5D0"/>
                </a:solidFill>
                <a:effectLst/>
                <a:uLnTx/>
                <a:uFillTx/>
                <a:latin typeface="Ubuntu"/>
                <a:ea typeface="+mn-ea"/>
                <a:cs typeface="+mn-cs"/>
              </a:rPr>
              <a:t>…..</a:t>
            </a:r>
          </a:p>
        </p:txBody>
      </p:sp>
    </p:spTree>
    <p:extLst>
      <p:ext uri="{BB962C8B-B14F-4D97-AF65-F5344CB8AC3E}">
        <p14:creationId xmlns:p14="http://schemas.microsoft.com/office/powerpoint/2010/main" val="34130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fill="hold"/>
                                        <p:tgtEl>
                                          <p:spTgt spid="33"/>
                                        </p:tgtEl>
                                        <p:attrNameLst>
                                          <p:attrName>ppt_x</p:attrName>
                                        </p:attrNameLst>
                                      </p:cBhvr>
                                      <p:tavLst>
                                        <p:tav tm="0">
                                          <p:val>
                                            <p:strVal val="#ppt_x"/>
                                          </p:val>
                                        </p:tav>
                                        <p:tav tm="100000">
                                          <p:val>
                                            <p:strVal val="#ppt_x"/>
                                          </p:val>
                                        </p:tav>
                                      </p:tavLst>
                                    </p:anim>
                                    <p:anim calcmode="lin" valueType="num">
                                      <p:cBhvr additive="base">
                                        <p:cTn id="5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500" fill="hold"/>
                                        <p:tgtEl>
                                          <p:spTgt spid="39"/>
                                        </p:tgtEl>
                                        <p:attrNameLst>
                                          <p:attrName>ppt_x</p:attrName>
                                        </p:attrNameLst>
                                      </p:cBhvr>
                                      <p:tavLst>
                                        <p:tav tm="0">
                                          <p:val>
                                            <p:strVal val="#ppt_x"/>
                                          </p:val>
                                        </p:tav>
                                        <p:tav tm="100000">
                                          <p:val>
                                            <p:strVal val="#ppt_x"/>
                                          </p:val>
                                        </p:tav>
                                      </p:tavLst>
                                    </p:anim>
                                    <p:anim calcmode="lin" valueType="num">
                                      <p:cBhvr additive="base">
                                        <p:cTn id="64" dur="500" fill="hold"/>
                                        <p:tgtEl>
                                          <p:spTgt spid="3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1000"/>
                                        <p:tgtEl>
                                          <p:spTgt spid="48"/>
                                        </p:tgtEl>
                                      </p:cBhvr>
                                    </p:animEffect>
                                    <p:anim calcmode="lin" valueType="num">
                                      <p:cBhvr>
                                        <p:cTn id="74" dur="1000" fill="hold"/>
                                        <p:tgtEl>
                                          <p:spTgt spid="48"/>
                                        </p:tgtEl>
                                        <p:attrNameLst>
                                          <p:attrName>ppt_x</p:attrName>
                                        </p:attrNameLst>
                                      </p:cBhvr>
                                      <p:tavLst>
                                        <p:tav tm="0">
                                          <p:val>
                                            <p:strVal val="#ppt_x"/>
                                          </p:val>
                                        </p:tav>
                                        <p:tav tm="100000">
                                          <p:val>
                                            <p:strVal val="#ppt_x"/>
                                          </p:val>
                                        </p:tav>
                                      </p:tavLst>
                                    </p:anim>
                                    <p:anim calcmode="lin" valueType="num">
                                      <p:cBhvr>
                                        <p:cTn id="7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52"/>
                                        </p:tgtEl>
                                        <p:attrNameLst>
                                          <p:attrName>style.visibility</p:attrName>
                                        </p:attrNameLst>
                                      </p:cBhvr>
                                      <p:to>
                                        <p:strVal val="visible"/>
                                      </p:to>
                                    </p:set>
                                    <p:anim calcmode="lin" valueType="num">
                                      <p:cBhvr additive="base">
                                        <p:cTn id="80" dur="500" fill="hold"/>
                                        <p:tgtEl>
                                          <p:spTgt spid="52"/>
                                        </p:tgtEl>
                                        <p:attrNameLst>
                                          <p:attrName>ppt_x</p:attrName>
                                        </p:attrNameLst>
                                      </p:cBhvr>
                                      <p:tavLst>
                                        <p:tav tm="0">
                                          <p:val>
                                            <p:strVal val="#ppt_x"/>
                                          </p:val>
                                        </p:tav>
                                        <p:tav tm="100000">
                                          <p:val>
                                            <p:strVal val="#ppt_x"/>
                                          </p:val>
                                        </p:tav>
                                      </p:tavLst>
                                    </p:anim>
                                    <p:anim calcmode="lin" valueType="num">
                                      <p:cBhvr additive="base">
                                        <p:cTn id="81" dur="500" fill="hold"/>
                                        <p:tgtEl>
                                          <p:spTgt spid="52"/>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anim calcmode="lin" valueType="num">
                                      <p:cBhvr additive="base">
                                        <p:cTn id="84" dur="500" fill="hold"/>
                                        <p:tgtEl>
                                          <p:spTgt spid="55"/>
                                        </p:tgtEl>
                                        <p:attrNameLst>
                                          <p:attrName>ppt_x</p:attrName>
                                        </p:attrNameLst>
                                      </p:cBhvr>
                                      <p:tavLst>
                                        <p:tav tm="0">
                                          <p:val>
                                            <p:strVal val="#ppt_x"/>
                                          </p:val>
                                        </p:tav>
                                        <p:tav tm="100000">
                                          <p:val>
                                            <p:strVal val="#ppt_x"/>
                                          </p:val>
                                        </p:tav>
                                      </p:tavLst>
                                    </p:anim>
                                    <p:anim calcmode="lin" valueType="num">
                                      <p:cBhvr additive="base">
                                        <p:cTn id="85" dur="500" fill="hold"/>
                                        <p:tgtEl>
                                          <p:spTgt spid="55"/>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58"/>
                                        </p:tgtEl>
                                        <p:attrNameLst>
                                          <p:attrName>style.visibility</p:attrName>
                                        </p:attrNameLst>
                                      </p:cBhvr>
                                      <p:to>
                                        <p:strVal val="visible"/>
                                      </p:to>
                                    </p:set>
                                    <p:anim calcmode="lin" valueType="num">
                                      <p:cBhvr additive="base">
                                        <p:cTn id="88" dur="500" fill="hold"/>
                                        <p:tgtEl>
                                          <p:spTgt spid="58"/>
                                        </p:tgtEl>
                                        <p:attrNameLst>
                                          <p:attrName>ppt_x</p:attrName>
                                        </p:attrNameLst>
                                      </p:cBhvr>
                                      <p:tavLst>
                                        <p:tav tm="0">
                                          <p:val>
                                            <p:strVal val="#ppt_x"/>
                                          </p:val>
                                        </p:tav>
                                        <p:tav tm="100000">
                                          <p:val>
                                            <p:strVal val="#ppt_x"/>
                                          </p:val>
                                        </p:tav>
                                      </p:tavLst>
                                    </p:anim>
                                    <p:anim calcmode="lin" valueType="num">
                                      <p:cBhvr additive="base">
                                        <p:cTn id="89" dur="500" fill="hold"/>
                                        <p:tgtEl>
                                          <p:spTgt spid="58"/>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additive="base">
                                        <p:cTn id="92" dur="500" fill="hold"/>
                                        <p:tgtEl>
                                          <p:spTgt spid="65"/>
                                        </p:tgtEl>
                                        <p:attrNameLst>
                                          <p:attrName>ppt_x</p:attrName>
                                        </p:attrNameLst>
                                      </p:cBhvr>
                                      <p:tavLst>
                                        <p:tav tm="0">
                                          <p:val>
                                            <p:strVal val="#ppt_x"/>
                                          </p:val>
                                        </p:tav>
                                        <p:tav tm="100000">
                                          <p:val>
                                            <p:strVal val="#ppt_x"/>
                                          </p:val>
                                        </p:tav>
                                      </p:tavLst>
                                    </p:anim>
                                    <p:anim calcmode="lin" valueType="num">
                                      <p:cBhvr additive="base">
                                        <p:cTn id="93" dur="500" fill="hold"/>
                                        <p:tgtEl>
                                          <p:spTgt spid="65"/>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1000"/>
                                        <p:tgtEl>
                                          <p:spTgt spid="3"/>
                                        </p:tgtEl>
                                      </p:cBhvr>
                                    </p:animEffect>
                                    <p:anim calcmode="lin" valueType="num">
                                      <p:cBhvr>
                                        <p:cTn id="103" dur="1000" fill="hold"/>
                                        <p:tgtEl>
                                          <p:spTgt spid="3"/>
                                        </p:tgtEl>
                                        <p:attrNameLst>
                                          <p:attrName>ppt_x</p:attrName>
                                        </p:attrNameLst>
                                      </p:cBhvr>
                                      <p:tavLst>
                                        <p:tav tm="0">
                                          <p:val>
                                            <p:strVal val="#ppt_x"/>
                                          </p:val>
                                        </p:tav>
                                        <p:tav tm="100000">
                                          <p:val>
                                            <p:strVal val="#ppt_x"/>
                                          </p:val>
                                        </p:tav>
                                      </p:tavLst>
                                    </p:anim>
                                    <p:anim calcmode="lin" valueType="num">
                                      <p:cBhvr>
                                        <p:cTn id="10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animBg="1"/>
      <p:bldP spid="21" grpId="0" animBg="1"/>
      <p:bldP spid="29" grpId="0"/>
      <p:bldP spid="33" grpId="0" animBg="1"/>
      <p:bldP spid="48" grpId="0"/>
      <p:bldP spid="50" grpId="0"/>
      <p:bldP spid="63"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572EC469-A5C7-A725-FA7F-D14089724A09}"/>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BBF6136A-8085-A2B7-2AA0-D8D6A3C45A8B}"/>
              </a:ext>
            </a:extLst>
          </p:cNvPr>
          <p:cNvSpPr>
            <a:spLocks noGrp="1"/>
          </p:cNvSpPr>
          <p:nvPr>
            <p:ph type="title"/>
          </p:nvPr>
        </p:nvSpPr>
        <p:spPr>
          <a:xfrm>
            <a:off x="441604" y="224839"/>
            <a:ext cx="11008413" cy="792163"/>
          </a:xfrm>
        </p:spPr>
        <p:txBody>
          <a:bodyPr/>
          <a:lstStyle/>
          <a:p>
            <a:r>
              <a:rPr lang="en-US"/>
              <a:t>LLM &amp; IA generative</a:t>
            </a:r>
          </a:p>
        </p:txBody>
      </p:sp>
      <p:sp>
        <p:nvSpPr>
          <p:cNvPr id="2" name="Espace réservé du texte 1">
            <a:extLst>
              <a:ext uri="{FF2B5EF4-FFF2-40B4-BE49-F238E27FC236}">
                <a16:creationId xmlns:a16="http://schemas.microsoft.com/office/drawing/2014/main" id="{16B5AAAD-67E3-FA93-C7AE-5F5A78FE73FA}"/>
              </a:ext>
            </a:extLst>
          </p:cNvPr>
          <p:cNvSpPr>
            <a:spLocks noGrp="1"/>
          </p:cNvSpPr>
          <p:nvPr>
            <p:ph type="body" sz="quarter" idx="15"/>
          </p:nvPr>
        </p:nvSpPr>
        <p:spPr>
          <a:xfrm>
            <a:off x="407988" y="1341374"/>
            <a:ext cx="11369042" cy="246221"/>
          </a:xfrm>
        </p:spPr>
        <p:txBody>
          <a:bodyPr/>
          <a:lstStyle/>
          <a:p>
            <a:r>
              <a:rPr lang="en-US"/>
              <a:t>QUELQUES DATES  - 1</a:t>
            </a:r>
          </a:p>
        </p:txBody>
      </p:sp>
      <p:sp>
        <p:nvSpPr>
          <p:cNvPr id="6" name="Espace réservé du texte 2">
            <a:extLst>
              <a:ext uri="{FF2B5EF4-FFF2-40B4-BE49-F238E27FC236}">
                <a16:creationId xmlns:a16="http://schemas.microsoft.com/office/drawing/2014/main" id="{C5CEAFF6-9557-A37E-2C79-8DB6103F3F27}"/>
              </a:ext>
            </a:extLst>
          </p:cNvPr>
          <p:cNvSpPr txBox="1">
            <a:spLocks/>
          </p:cNvSpPr>
          <p:nvPr/>
        </p:nvSpPr>
        <p:spPr>
          <a:xfrm>
            <a:off x="395168" y="1916832"/>
            <a:ext cx="11369042" cy="72477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 name="Line 55">
            <a:extLst>
              <a:ext uri="{FF2B5EF4-FFF2-40B4-BE49-F238E27FC236}">
                <a16:creationId xmlns:a16="http://schemas.microsoft.com/office/drawing/2014/main" id="{5EB74F79-FD7B-6279-0050-8CA7E8B11E0C}"/>
              </a:ext>
              <a:ext uri="{C183D7F6-B498-43B3-948B-1728B52AA6E4}">
                <adec:decorative xmlns:adec="http://schemas.microsoft.com/office/drawing/2017/decorative" val="1"/>
              </a:ext>
            </a:extLst>
          </p:cNvPr>
          <p:cNvSpPr>
            <a:spLocks noChangeShapeType="1"/>
          </p:cNvSpPr>
          <p:nvPr/>
        </p:nvSpPr>
        <p:spPr bwMode="gray">
          <a:xfrm flipH="1" flipV="1">
            <a:off x="7133279" y="2333653"/>
            <a:ext cx="4608" cy="1686351"/>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5" name="Text Box 56">
            <a:extLst>
              <a:ext uri="{FF2B5EF4-FFF2-40B4-BE49-F238E27FC236}">
                <a16:creationId xmlns:a16="http://schemas.microsoft.com/office/drawing/2014/main" id="{18332CCE-57FD-BFF1-91A9-CB5087B59DB8}"/>
              </a:ext>
            </a:extLst>
          </p:cNvPr>
          <p:cNvSpPr txBox="1">
            <a:spLocks noChangeArrowheads="1"/>
          </p:cNvSpPr>
          <p:nvPr/>
        </p:nvSpPr>
        <p:spPr bwMode="gray">
          <a:xfrm>
            <a:off x="776755" y="2340625"/>
            <a:ext cx="2233919" cy="1585049"/>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800" b="1" i="0" u="none" strike="noStrike" kern="1200" cap="none" spc="0" normalizeH="0" baseline="0" noProof="0">
                <a:ln>
                  <a:noFill/>
                </a:ln>
                <a:solidFill>
                  <a:srgbClr val="0070AD"/>
                </a:solidFill>
                <a:effectLst/>
                <a:uLnTx/>
                <a:uFillTx/>
                <a:latin typeface="Ubuntu"/>
                <a:ea typeface="+mn-ea"/>
                <a:cs typeface="Arial" charset="0"/>
              </a:rPr>
              <a:t>1950</a:t>
            </a:r>
            <a:endParaRPr kumimoji="0" lang="fr-FR" sz="1200" b="1" i="0" u="none" strike="noStrike" kern="1200" cap="none" spc="0" normalizeH="0" baseline="0" noProof="0">
              <a:ln>
                <a:noFill/>
              </a:ln>
              <a:solidFill>
                <a:srgbClr val="0070AD"/>
              </a:solidFill>
              <a:effectLst/>
              <a:uLnTx/>
              <a:uFillTx/>
              <a:latin typeface="Ubuntu"/>
              <a:ea typeface="+mn-ea"/>
              <a:cs typeface="Arial"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600" b="1" i="0" u="none" strike="noStrike" kern="1200" cap="none" spc="0" normalizeH="0" baseline="0" noProof="0">
                <a:ln>
                  <a:noFill/>
                </a:ln>
                <a:solidFill>
                  <a:srgbClr val="FFFFFF"/>
                </a:solidFill>
                <a:effectLst/>
                <a:uLnTx/>
                <a:uFillTx/>
                <a:latin typeface="Ubuntu"/>
                <a:ea typeface="+mn-ea"/>
                <a:cs typeface="Arial" charset="0"/>
              </a:rPr>
              <a:t>Une idée ?</a:t>
            </a:r>
            <a:br>
              <a:rPr kumimoji="0" lang="fr-FR" sz="1600" b="1" i="0" u="none" strike="noStrike" kern="1200" cap="none" spc="0" normalizeH="0" baseline="0" noProof="0">
                <a:ln>
                  <a:noFill/>
                </a:ln>
                <a:solidFill>
                  <a:srgbClr val="FFFFFF"/>
                </a:solidFill>
                <a:effectLst/>
                <a:uLnTx/>
                <a:uFillTx/>
                <a:latin typeface="Ubuntu"/>
                <a:ea typeface="+mn-ea"/>
                <a:cs typeface="Arial" charset="0"/>
              </a:rPr>
            </a:br>
            <a:br>
              <a:rPr kumimoji="0" lang="fr-FR" sz="1100" b="1" i="1" u="none" strike="noStrike" kern="1200" cap="none" spc="0" normalizeH="0" baseline="0" noProof="0">
                <a:ln>
                  <a:noFill/>
                </a:ln>
                <a:solidFill>
                  <a:srgbClr val="FFFFFF"/>
                </a:solidFill>
                <a:effectLst/>
                <a:uLnTx/>
                <a:uFillTx/>
                <a:latin typeface="Ubuntu"/>
                <a:ea typeface="+mn-ea"/>
                <a:cs typeface="Arial" charset="0"/>
              </a:rPr>
            </a:br>
            <a:r>
              <a:rPr kumimoji="0" lang="fr-FR" sz="1200" b="0" i="1" u="none" strike="noStrike" kern="1200" cap="none" spc="0" normalizeH="0" baseline="0" noProof="0">
                <a:ln>
                  <a:noFill/>
                </a:ln>
                <a:solidFill>
                  <a:srgbClr val="B9B9B9"/>
                </a:solidFill>
                <a:effectLst/>
                <a:uLnTx/>
                <a:uFillTx/>
                <a:latin typeface="Ubuntu"/>
                <a:ea typeface="+mn-ea"/>
                <a:cs typeface="+mn-cs"/>
              </a:rPr>
              <a:t>Alan Turing pose la question "Les machines peuvent-elles penser ?" (Test de Turing)</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endParaRPr>
          </a:p>
        </p:txBody>
      </p:sp>
      <p:sp>
        <p:nvSpPr>
          <p:cNvPr id="10" name="_color1">
            <a:extLst>
              <a:ext uri="{FF2B5EF4-FFF2-40B4-BE49-F238E27FC236}">
                <a16:creationId xmlns:a16="http://schemas.microsoft.com/office/drawing/2014/main" id="{685EEB7C-6474-5F65-8A2A-7127DD904D03}"/>
              </a:ext>
              <a:ext uri="{C183D7F6-B498-43B3-948B-1728B52AA6E4}">
                <adec:decorative xmlns:adec="http://schemas.microsoft.com/office/drawing/2017/decorative" val="1"/>
              </a:ext>
            </a:extLst>
          </p:cNvPr>
          <p:cNvSpPr>
            <a:spLocks noChangeArrowheads="1"/>
          </p:cNvSpPr>
          <p:nvPr/>
        </p:nvSpPr>
        <p:spPr bwMode="gray">
          <a:xfrm>
            <a:off x="3281778" y="4271292"/>
            <a:ext cx="1930720" cy="334493"/>
          </a:xfrm>
          <a:prstGeom prst="rect">
            <a:avLst/>
          </a:prstGeom>
          <a:solidFill>
            <a:schemeClr val="accent1"/>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1" name="_color1">
            <a:extLst>
              <a:ext uri="{FF2B5EF4-FFF2-40B4-BE49-F238E27FC236}">
                <a16:creationId xmlns:a16="http://schemas.microsoft.com/office/drawing/2014/main" id="{9E5675BC-A94F-EDB6-AEC6-B8C9DC3AF9EE}"/>
              </a:ext>
              <a:ext uri="{C183D7F6-B498-43B3-948B-1728B52AA6E4}">
                <adec:decorative xmlns:adec="http://schemas.microsoft.com/office/drawing/2017/decorative" val="1"/>
              </a:ext>
            </a:extLst>
          </p:cNvPr>
          <p:cNvSpPr>
            <a:spLocks noChangeArrowheads="1"/>
          </p:cNvSpPr>
          <p:nvPr/>
        </p:nvSpPr>
        <p:spPr bwMode="gray">
          <a:xfrm>
            <a:off x="5212452" y="4271292"/>
            <a:ext cx="1932167" cy="332607"/>
          </a:xfrm>
          <a:prstGeom prst="rect">
            <a:avLst/>
          </a:prstGeom>
          <a:solidFill>
            <a:schemeClr val="accent2"/>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2" name="Rectangle 11">
            <a:extLst>
              <a:ext uri="{FF2B5EF4-FFF2-40B4-BE49-F238E27FC236}">
                <a16:creationId xmlns:a16="http://schemas.microsoft.com/office/drawing/2014/main" id="{3AF7B316-B15E-27FD-6B1D-C548B011D81D}"/>
              </a:ext>
              <a:ext uri="{C183D7F6-B498-43B3-948B-1728B52AA6E4}">
                <adec:decorative xmlns:adec="http://schemas.microsoft.com/office/drawing/2017/decorative" val="1"/>
              </a:ext>
            </a:extLst>
          </p:cNvPr>
          <p:cNvSpPr>
            <a:spLocks noChangeArrowheads="1"/>
          </p:cNvSpPr>
          <p:nvPr/>
        </p:nvSpPr>
        <p:spPr bwMode="gray">
          <a:xfrm>
            <a:off x="7140219" y="4272248"/>
            <a:ext cx="1932167" cy="332606"/>
          </a:xfrm>
          <a:prstGeom prst="rect">
            <a:avLst/>
          </a:prstGeom>
          <a:solidFill>
            <a:schemeClr val="accent2">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3" name="Pfeil nach rechts 4">
            <a:extLst>
              <a:ext uri="{FF2B5EF4-FFF2-40B4-BE49-F238E27FC236}">
                <a16:creationId xmlns:a16="http://schemas.microsoft.com/office/drawing/2014/main" id="{935255E6-9EB7-0839-A4DE-9156EB0B72CB}"/>
              </a:ext>
              <a:ext uri="{C183D7F6-B498-43B3-948B-1728B52AA6E4}">
                <adec:decorative xmlns:adec="http://schemas.microsoft.com/office/drawing/2017/decorative" val="1"/>
              </a:ext>
            </a:extLst>
          </p:cNvPr>
          <p:cNvSpPr/>
          <p:nvPr/>
        </p:nvSpPr>
        <p:spPr bwMode="gray">
          <a:xfrm>
            <a:off x="9063588" y="4104184"/>
            <a:ext cx="2662467" cy="668735"/>
          </a:xfrm>
          <a:prstGeom prst="rightArrow">
            <a:avLst/>
          </a:prstGeom>
          <a:solidFill>
            <a:schemeClr val="accent2">
              <a:lumMod val="40000"/>
              <a:lumOff val="6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4" name="Line 55">
            <a:extLst>
              <a:ext uri="{FF2B5EF4-FFF2-40B4-BE49-F238E27FC236}">
                <a16:creationId xmlns:a16="http://schemas.microsoft.com/office/drawing/2014/main" id="{DD9468C7-089A-41A2-D12E-8679A68D0017}"/>
              </a:ext>
              <a:ext uri="{C183D7F6-B498-43B3-948B-1728B52AA6E4}">
                <adec:decorative xmlns:adec="http://schemas.microsoft.com/office/drawing/2017/decorative" val="1"/>
              </a:ext>
            </a:extLst>
          </p:cNvPr>
          <p:cNvSpPr>
            <a:spLocks noChangeShapeType="1"/>
          </p:cNvSpPr>
          <p:nvPr/>
        </p:nvSpPr>
        <p:spPr bwMode="gray">
          <a:xfrm flipH="1" flipV="1">
            <a:off x="740271" y="2386346"/>
            <a:ext cx="8965" cy="1633659"/>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15" name="Line 55">
            <a:extLst>
              <a:ext uri="{FF2B5EF4-FFF2-40B4-BE49-F238E27FC236}">
                <a16:creationId xmlns:a16="http://schemas.microsoft.com/office/drawing/2014/main" id="{04F044FC-CB2D-D6B1-543C-9FB1FDAC2F38}"/>
              </a:ext>
              <a:ext uri="{C183D7F6-B498-43B3-948B-1728B52AA6E4}">
                <adec:decorative xmlns:adec="http://schemas.microsoft.com/office/drawing/2017/decorative" val="1"/>
              </a:ext>
            </a:extLst>
          </p:cNvPr>
          <p:cNvSpPr>
            <a:spLocks noChangeShapeType="1"/>
          </p:cNvSpPr>
          <p:nvPr/>
        </p:nvSpPr>
        <p:spPr bwMode="gray">
          <a:xfrm flipV="1">
            <a:off x="5212452" y="2358285"/>
            <a:ext cx="0" cy="1661720"/>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16" name="Line 55">
            <a:extLst>
              <a:ext uri="{FF2B5EF4-FFF2-40B4-BE49-F238E27FC236}">
                <a16:creationId xmlns:a16="http://schemas.microsoft.com/office/drawing/2014/main" id="{13E25C59-2251-FCCA-0251-32F7DADFC10C}"/>
              </a:ext>
              <a:ext uri="{C183D7F6-B498-43B3-948B-1728B52AA6E4}">
                <adec:decorative xmlns:adec="http://schemas.microsoft.com/office/drawing/2017/decorative" val="1"/>
              </a:ext>
            </a:extLst>
          </p:cNvPr>
          <p:cNvSpPr>
            <a:spLocks noChangeShapeType="1"/>
          </p:cNvSpPr>
          <p:nvPr/>
        </p:nvSpPr>
        <p:spPr bwMode="gray">
          <a:xfrm flipV="1">
            <a:off x="3272980" y="2333653"/>
            <a:ext cx="2279" cy="1686352"/>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17" name="_color1">
            <a:extLst>
              <a:ext uri="{FF2B5EF4-FFF2-40B4-BE49-F238E27FC236}">
                <a16:creationId xmlns:a16="http://schemas.microsoft.com/office/drawing/2014/main" id="{EC8E3C52-077B-DD2D-703F-739F92D746BF}"/>
              </a:ext>
              <a:ext uri="{C183D7F6-B498-43B3-948B-1728B52AA6E4}">
                <adec:decorative xmlns:adec="http://schemas.microsoft.com/office/drawing/2017/decorative" val="1"/>
              </a:ext>
            </a:extLst>
          </p:cNvPr>
          <p:cNvSpPr>
            <a:spLocks noChangeArrowheads="1"/>
          </p:cNvSpPr>
          <p:nvPr/>
        </p:nvSpPr>
        <p:spPr bwMode="gray">
          <a:xfrm>
            <a:off x="740271" y="4271009"/>
            <a:ext cx="2544463" cy="334493"/>
          </a:xfrm>
          <a:prstGeom prst="rect">
            <a:avLst/>
          </a:prstGeom>
          <a:solidFill>
            <a:schemeClr val="accent1">
              <a:lumMod val="75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8" name="Text Box 56">
            <a:extLst>
              <a:ext uri="{FF2B5EF4-FFF2-40B4-BE49-F238E27FC236}">
                <a16:creationId xmlns:a16="http://schemas.microsoft.com/office/drawing/2014/main" id="{747B82D5-C5D7-DAC2-DA0B-CB6A0638966D}"/>
              </a:ext>
            </a:extLst>
          </p:cNvPr>
          <p:cNvSpPr txBox="1">
            <a:spLocks noChangeArrowheads="1"/>
          </p:cNvSpPr>
          <p:nvPr/>
        </p:nvSpPr>
        <p:spPr bwMode="gray">
          <a:xfrm>
            <a:off x="9114982" y="2335528"/>
            <a:ext cx="2186292" cy="1154162"/>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800" b="1" i="0" u="none" strike="noStrike" kern="1200" cap="none" spc="0" normalizeH="0" baseline="0" noProof="0">
                <a:ln>
                  <a:noFill/>
                </a:ln>
                <a:solidFill>
                  <a:srgbClr val="0070AD"/>
                </a:solidFill>
                <a:effectLst/>
                <a:uLnTx/>
                <a:uFillTx/>
                <a:latin typeface="Ubuntu"/>
                <a:ea typeface="+mn-ea"/>
                <a:cs typeface="Arial" charset="0"/>
              </a:rPr>
              <a:t>2020</a:t>
            </a:r>
            <a:endParaRPr kumimoji="0" lang="fr-FR" sz="1200" b="1" i="0" u="none" strike="noStrike" kern="1200" cap="none" spc="0" normalizeH="0" baseline="0" noProof="0">
              <a:ln>
                <a:noFill/>
              </a:ln>
              <a:solidFill>
                <a:srgbClr val="0070AD"/>
              </a:solidFill>
              <a:effectLst/>
              <a:uLnTx/>
              <a:uFillTx/>
              <a:latin typeface="Ubuntu"/>
              <a:ea typeface="+mn-ea"/>
              <a:cs typeface="Arial"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600" b="1" i="0" u="none" strike="noStrike" kern="1200" cap="none" spc="0" normalizeH="0" baseline="0" noProof="0">
                <a:ln>
                  <a:noFill/>
                </a:ln>
                <a:solidFill>
                  <a:srgbClr val="FFFFFF"/>
                </a:solidFill>
                <a:effectLst/>
                <a:uLnTx/>
                <a:uFillTx/>
                <a:latin typeface="Ubuntu"/>
                <a:ea typeface="+mn-ea"/>
                <a:cs typeface="Arial" charset="0"/>
              </a:rPr>
              <a:t>Un MVP ?</a:t>
            </a:r>
            <a:br>
              <a:rPr kumimoji="0" lang="fr-FR" sz="1600" b="1" i="0" u="none" strike="noStrike" kern="1200" cap="none" spc="0" normalizeH="0" baseline="0" noProof="0">
                <a:ln>
                  <a:noFill/>
                </a:ln>
                <a:solidFill>
                  <a:srgbClr val="FFFFFF"/>
                </a:solidFill>
                <a:effectLst/>
                <a:uLnTx/>
                <a:uFillTx/>
                <a:latin typeface="Ubuntu"/>
                <a:ea typeface="+mn-ea"/>
                <a:cs typeface="Arial" charset="0"/>
              </a:rPr>
            </a:br>
            <a:br>
              <a:rPr kumimoji="0" lang="fr-FR" sz="1200" b="0" i="1" u="none" strike="noStrike" kern="1200" cap="none" spc="0" normalizeH="0" baseline="0" noProof="0">
                <a:ln>
                  <a:noFill/>
                </a:ln>
                <a:solidFill>
                  <a:srgbClr val="FFFFFF"/>
                </a:solidFill>
                <a:effectLst/>
                <a:uLnTx/>
                <a:uFillTx/>
                <a:latin typeface="Ubuntu"/>
                <a:ea typeface="+mn-ea"/>
                <a:cs typeface="Arial" charset="0"/>
              </a:rPr>
            </a:br>
            <a:r>
              <a:rPr kumimoji="0" lang="fr-FR" sz="1200" b="0" i="1" u="none" strike="noStrike" kern="1200" cap="none" spc="0" normalizeH="0" baseline="0" noProof="0">
                <a:ln>
                  <a:noFill/>
                </a:ln>
                <a:solidFill>
                  <a:srgbClr val="B9B9B9"/>
                </a:solidFill>
                <a:effectLst/>
                <a:uLnTx/>
                <a:uFillTx/>
                <a:latin typeface="Ubuntu"/>
                <a:ea typeface="+mn-ea"/>
                <a:cs typeface="+mn-cs"/>
              </a:rPr>
              <a:t>Lancement de </a:t>
            </a:r>
            <a:r>
              <a:rPr kumimoji="0" lang="fr-FR" sz="1200" b="1" i="1" u="none" strike="noStrike" kern="1200" cap="none" spc="0" normalizeH="0" baseline="0" noProof="0">
                <a:ln>
                  <a:noFill/>
                </a:ln>
                <a:solidFill>
                  <a:srgbClr val="B9B9B9"/>
                </a:solidFill>
                <a:effectLst/>
                <a:uLnTx/>
                <a:uFillTx/>
                <a:latin typeface="Ubuntu"/>
                <a:ea typeface="+mn-ea"/>
                <a:cs typeface="+mn-cs"/>
              </a:rPr>
              <a:t>GPT-3</a:t>
            </a:r>
            <a:r>
              <a:rPr kumimoji="0" lang="fr-FR" sz="1200" b="0" i="1" u="none" strike="noStrike" kern="1200" cap="none" spc="0" normalizeH="0" baseline="0" noProof="0">
                <a:ln>
                  <a:noFill/>
                </a:ln>
                <a:solidFill>
                  <a:srgbClr val="B9B9B9"/>
                </a:solidFill>
                <a:effectLst/>
                <a:uLnTx/>
                <a:uFillTx/>
                <a:latin typeface="Ubuntu"/>
                <a:ea typeface="+mn-ea"/>
                <a:cs typeface="+mn-cs"/>
              </a:rPr>
              <a:t> avec 175 milliards de paramètres !</a:t>
            </a:r>
            <a:endPar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endParaRPr>
          </a:p>
        </p:txBody>
      </p:sp>
      <p:sp>
        <p:nvSpPr>
          <p:cNvPr id="19" name="Line 55">
            <a:extLst>
              <a:ext uri="{FF2B5EF4-FFF2-40B4-BE49-F238E27FC236}">
                <a16:creationId xmlns:a16="http://schemas.microsoft.com/office/drawing/2014/main" id="{ED1D9A62-EF71-57A3-180D-438C731073D9}"/>
              </a:ext>
              <a:ext uri="{C183D7F6-B498-43B3-948B-1728B52AA6E4}">
                <adec:decorative xmlns:adec="http://schemas.microsoft.com/office/drawing/2017/decorative" val="1"/>
              </a:ext>
            </a:extLst>
          </p:cNvPr>
          <p:cNvSpPr>
            <a:spLocks noChangeShapeType="1"/>
          </p:cNvSpPr>
          <p:nvPr/>
        </p:nvSpPr>
        <p:spPr bwMode="gray">
          <a:xfrm flipV="1">
            <a:off x="9063587" y="2335528"/>
            <a:ext cx="0" cy="1686908"/>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20" name="Text Box 56">
            <a:extLst>
              <a:ext uri="{FF2B5EF4-FFF2-40B4-BE49-F238E27FC236}">
                <a16:creationId xmlns:a16="http://schemas.microsoft.com/office/drawing/2014/main" id="{4F6AC8AF-4096-08C5-9DAE-959E85434DD6}"/>
              </a:ext>
            </a:extLst>
          </p:cNvPr>
          <p:cNvSpPr txBox="1">
            <a:spLocks noChangeArrowheads="1"/>
          </p:cNvSpPr>
          <p:nvPr/>
        </p:nvSpPr>
        <p:spPr bwMode="gray">
          <a:xfrm>
            <a:off x="5254372" y="2343162"/>
            <a:ext cx="1787491" cy="1231106"/>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800" b="1" i="0" u="none" strike="noStrike" kern="1200" cap="none" spc="0" normalizeH="0" baseline="0" noProof="0">
                <a:ln>
                  <a:noFill/>
                </a:ln>
                <a:solidFill>
                  <a:srgbClr val="0070AD"/>
                </a:solidFill>
                <a:effectLst/>
                <a:uLnTx/>
                <a:uFillTx/>
                <a:latin typeface="Ubuntu"/>
                <a:ea typeface="+mn-ea"/>
                <a:cs typeface="Arial" charset="0"/>
              </a:rPr>
              <a:t>2018</a:t>
            </a:r>
            <a:endParaRPr kumimoji="0" lang="fr-FR" sz="1200" b="1" i="0" u="none" strike="noStrike" kern="1200" cap="none" spc="0" normalizeH="0" baseline="0" noProof="0">
              <a:ln>
                <a:noFill/>
              </a:ln>
              <a:solidFill>
                <a:srgbClr val="0070AD"/>
              </a:solidFill>
              <a:effectLst/>
              <a:uLnTx/>
              <a:uFillTx/>
              <a:latin typeface="Ubuntu"/>
              <a:ea typeface="+mn-ea"/>
              <a:cs typeface="Arial"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600" b="1" i="0" u="none" strike="noStrike" kern="1200" cap="none" spc="0" normalizeH="0" baseline="0" noProof="0">
                <a:ln>
                  <a:noFill/>
                </a:ln>
                <a:solidFill>
                  <a:srgbClr val="FFFFFF"/>
                </a:solidFill>
                <a:effectLst/>
                <a:uLnTx/>
                <a:uFillTx/>
                <a:latin typeface="Ubuntu"/>
                <a:ea typeface="+mn-ea"/>
                <a:cs typeface="Arial" charset="0"/>
              </a:rPr>
              <a:t>Un POC ?</a:t>
            </a:r>
            <a:br>
              <a:rPr kumimoji="0" lang="fr-FR" sz="1600" b="1" i="0" u="none" strike="noStrike" kern="1200" cap="none" spc="0" normalizeH="0" baseline="0" noProof="0">
                <a:ln>
                  <a:noFill/>
                </a:ln>
                <a:solidFill>
                  <a:srgbClr val="FFFFFF"/>
                </a:solidFill>
                <a:effectLst/>
                <a:uLnTx/>
                <a:uFillTx/>
                <a:latin typeface="Ubuntu"/>
                <a:ea typeface="+mn-ea"/>
                <a:cs typeface="Arial" charset="0"/>
              </a:rPr>
            </a:br>
            <a:br>
              <a:rPr kumimoji="0" lang="fr-FR" sz="1200" b="1" i="0" u="none" strike="noStrike" kern="1200" cap="none" spc="0" normalizeH="0" baseline="0" noProof="0">
                <a:ln>
                  <a:noFill/>
                </a:ln>
                <a:solidFill>
                  <a:srgbClr val="FFFFFF"/>
                </a:solidFill>
                <a:effectLst/>
                <a:uLnTx/>
                <a:uFillTx/>
                <a:latin typeface="Ubuntu"/>
                <a:ea typeface="+mn-ea"/>
                <a:cs typeface="Arial" charset="0"/>
              </a:rPr>
            </a:br>
            <a:r>
              <a:rPr kumimoji="0" lang="fr-FR" sz="1200" b="0" i="1" u="none" strike="noStrike" kern="1200" cap="none" spc="0" normalizeH="0" baseline="0" noProof="0" err="1">
                <a:ln>
                  <a:noFill/>
                </a:ln>
                <a:solidFill>
                  <a:srgbClr val="B9B9B9"/>
                </a:solidFill>
                <a:effectLst/>
                <a:uLnTx/>
                <a:uFillTx/>
                <a:latin typeface="Ubuntu"/>
                <a:ea typeface="+mn-ea"/>
                <a:cs typeface="+mn-cs"/>
              </a:rPr>
              <a:t>OpenAI</a:t>
            </a:r>
            <a:r>
              <a:rPr kumimoji="0" lang="fr-FR" sz="1200" b="0" i="1" u="none" strike="noStrike" kern="1200" cap="none" spc="0" normalizeH="0" baseline="0" noProof="0">
                <a:ln>
                  <a:noFill/>
                </a:ln>
                <a:solidFill>
                  <a:srgbClr val="B9B9B9"/>
                </a:solidFill>
                <a:effectLst/>
                <a:uLnTx/>
                <a:uFillTx/>
                <a:latin typeface="Ubuntu"/>
                <a:ea typeface="+mn-ea"/>
                <a:cs typeface="+mn-cs"/>
              </a:rPr>
              <a:t> lance </a:t>
            </a:r>
            <a:r>
              <a:rPr kumimoji="0" lang="fr-FR" sz="1200" b="1" i="1" u="none" strike="noStrike" kern="1200" cap="none" spc="0" normalizeH="0" baseline="0" noProof="0">
                <a:ln>
                  <a:noFill/>
                </a:ln>
                <a:solidFill>
                  <a:srgbClr val="B9B9B9"/>
                </a:solidFill>
                <a:effectLst/>
                <a:uLnTx/>
                <a:uFillTx/>
                <a:latin typeface="Ubuntu"/>
                <a:ea typeface="+mn-ea"/>
                <a:cs typeface="+mn-cs"/>
              </a:rPr>
              <a:t>GPT-1</a:t>
            </a:r>
            <a:endParaRPr kumimoji="0" lang="fr-FR" sz="1200" b="0" i="1" u="none" strike="noStrike" kern="1200" cap="none" spc="0" normalizeH="0" baseline="0" noProof="0">
              <a:ln>
                <a:noFill/>
              </a:ln>
              <a:solidFill>
                <a:srgbClr val="B9B9B9"/>
              </a:solidFill>
              <a:effectLst/>
              <a:uLnTx/>
              <a:uFillTx/>
              <a:latin typeface="Ubuntu"/>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endParaRPr>
          </a:p>
        </p:txBody>
      </p:sp>
      <p:sp>
        <p:nvSpPr>
          <p:cNvPr id="21" name="_color1">
            <a:extLst>
              <a:ext uri="{FF2B5EF4-FFF2-40B4-BE49-F238E27FC236}">
                <a16:creationId xmlns:a16="http://schemas.microsoft.com/office/drawing/2014/main" id="{DE8080A2-2F5F-93A2-67A8-8E98BF4DF1EA}"/>
              </a:ext>
              <a:ext uri="{C183D7F6-B498-43B3-948B-1728B52AA6E4}">
                <adec:decorative xmlns:adec="http://schemas.microsoft.com/office/drawing/2017/decorative" val="1"/>
              </a:ext>
            </a:extLst>
          </p:cNvPr>
          <p:cNvSpPr>
            <a:spLocks noChangeArrowheads="1"/>
          </p:cNvSpPr>
          <p:nvPr/>
        </p:nvSpPr>
        <p:spPr bwMode="gray">
          <a:xfrm>
            <a:off x="465944" y="4269794"/>
            <a:ext cx="301880" cy="334493"/>
          </a:xfrm>
          <a:prstGeom prst="rect">
            <a:avLst/>
          </a:prstGeom>
          <a:gradFill flip="none" rotWithShape="1">
            <a:gsLst>
              <a:gs pos="0">
                <a:schemeClr val="accent1">
                  <a:lumMod val="75000"/>
                  <a:shade val="30000"/>
                  <a:satMod val="115000"/>
                </a:schemeClr>
              </a:gs>
              <a:gs pos="67000">
                <a:schemeClr val="accent1">
                  <a:lumMod val="75000"/>
                  <a:shade val="67500"/>
                  <a:satMod val="115000"/>
                </a:schemeClr>
              </a:gs>
              <a:gs pos="100000">
                <a:schemeClr val="accent1">
                  <a:lumMod val="75000"/>
                </a:schemeClr>
              </a:gs>
            </a:gsLst>
            <a:lin ang="0" scaled="1"/>
            <a:tileRect/>
          </a:gra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9" name="Text Box 56">
            <a:extLst>
              <a:ext uri="{FF2B5EF4-FFF2-40B4-BE49-F238E27FC236}">
                <a16:creationId xmlns:a16="http://schemas.microsoft.com/office/drawing/2014/main" id="{08B0E53C-1847-50DD-B537-65880243459B}"/>
              </a:ext>
            </a:extLst>
          </p:cNvPr>
          <p:cNvSpPr txBox="1">
            <a:spLocks noChangeArrowheads="1"/>
          </p:cNvSpPr>
          <p:nvPr/>
        </p:nvSpPr>
        <p:spPr bwMode="gray">
          <a:xfrm>
            <a:off x="3268766" y="2355571"/>
            <a:ext cx="1890014" cy="2377574"/>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800" b="1" i="0" u="none" strike="noStrike" kern="1200" cap="none" spc="0" normalizeH="0" baseline="0" noProof="0">
                <a:ln>
                  <a:noFill/>
                </a:ln>
                <a:solidFill>
                  <a:srgbClr val="0070AD"/>
                </a:solidFill>
                <a:effectLst/>
                <a:uLnTx/>
                <a:uFillTx/>
                <a:latin typeface="Ubuntu"/>
                <a:ea typeface="+mn-ea"/>
                <a:cs typeface="Arial" charset="0"/>
              </a:rPr>
              <a:t>2017</a:t>
            </a:r>
            <a:endParaRPr kumimoji="0" lang="fr-FR" sz="1200" b="1" i="0" u="none" strike="noStrike" kern="1200" cap="none" spc="0" normalizeH="0" baseline="0" noProof="0">
              <a:ln>
                <a:noFill/>
              </a:ln>
              <a:solidFill>
                <a:srgbClr val="0070AD"/>
              </a:solidFill>
              <a:effectLst/>
              <a:uLnTx/>
              <a:uFillTx/>
              <a:latin typeface="Ubuntu"/>
              <a:ea typeface="+mn-ea"/>
              <a:cs typeface="Arial"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600" b="1" i="0" u="none" strike="noStrike" kern="1200" cap="none" spc="0" normalizeH="0" baseline="0" noProof="0">
                <a:ln>
                  <a:noFill/>
                </a:ln>
                <a:solidFill>
                  <a:srgbClr val="FFFFFF"/>
                </a:solidFill>
                <a:effectLst/>
                <a:uLnTx/>
                <a:uFillTx/>
                <a:latin typeface="Ubuntu"/>
                <a:ea typeface="+mn-ea"/>
                <a:cs typeface="Arial" charset="0"/>
              </a:rPr>
              <a:t>Naissance</a:t>
            </a:r>
            <a:br>
              <a:rPr kumimoji="0" lang="fr-FR" sz="1200" b="1" i="0" u="none" strike="noStrike" kern="1200" cap="none" spc="0" normalizeH="0" baseline="0" noProof="0">
                <a:ln>
                  <a:noFill/>
                </a:ln>
                <a:solidFill>
                  <a:srgbClr val="FFFFFF"/>
                </a:solidFill>
                <a:effectLst/>
                <a:uLnTx/>
                <a:uFillTx/>
                <a:latin typeface="Ubuntu"/>
                <a:ea typeface="+mn-ea"/>
                <a:cs typeface="Arial" charset="0"/>
              </a:rPr>
            </a:br>
            <a:br>
              <a:rPr kumimoji="0" lang="fr-FR" sz="1100" b="1" i="1" u="none" strike="noStrike" kern="1200" cap="none" spc="0" normalizeH="0" baseline="0" noProof="0">
                <a:ln>
                  <a:noFill/>
                </a:ln>
                <a:solidFill>
                  <a:srgbClr val="FFFFFF"/>
                </a:solidFill>
                <a:effectLst/>
                <a:uLnTx/>
                <a:uFillTx/>
                <a:latin typeface="Ubuntu"/>
                <a:ea typeface="+mn-ea"/>
                <a:cs typeface="Arial" charset="0"/>
              </a:rPr>
            </a:br>
            <a:r>
              <a:rPr kumimoji="0" lang="fr-FR" sz="1200" b="0" i="1" u="none" strike="noStrike" kern="1200" cap="none" spc="0" normalizeH="0" baseline="0" noProof="0">
                <a:ln>
                  <a:noFill/>
                </a:ln>
                <a:solidFill>
                  <a:srgbClr val="B9B9B9"/>
                </a:solidFill>
                <a:effectLst/>
                <a:uLnTx/>
                <a:uFillTx/>
                <a:latin typeface="Ubuntu"/>
                <a:ea typeface="+mn-ea"/>
                <a:cs typeface="+mn-cs"/>
              </a:rPr>
              <a:t>Google publie le papier "Attention </a:t>
            </a:r>
            <a:r>
              <a:rPr kumimoji="0" lang="fr-FR" sz="1200" b="0" i="1" u="none" strike="noStrike" kern="1200" cap="none" spc="0" normalizeH="0" baseline="0" noProof="0" err="1">
                <a:ln>
                  <a:noFill/>
                </a:ln>
                <a:solidFill>
                  <a:srgbClr val="B9B9B9"/>
                </a:solidFill>
                <a:effectLst/>
                <a:uLnTx/>
                <a:uFillTx/>
                <a:latin typeface="Ubuntu"/>
                <a:ea typeface="+mn-ea"/>
                <a:cs typeface="+mn-cs"/>
              </a:rPr>
              <a:t>is</a:t>
            </a:r>
            <a:r>
              <a:rPr kumimoji="0" lang="fr-FR" sz="1200" b="0" i="1" u="none" strike="noStrike" kern="1200" cap="none" spc="0" normalizeH="0" baseline="0" noProof="0">
                <a:ln>
                  <a:noFill/>
                </a:ln>
                <a:solidFill>
                  <a:srgbClr val="B9B9B9"/>
                </a:solidFill>
                <a:effectLst/>
                <a:uLnTx/>
                <a:uFillTx/>
                <a:latin typeface="Ubuntu"/>
                <a:ea typeface="+mn-ea"/>
                <a:cs typeface="+mn-cs"/>
              </a:rPr>
              <a:t> All You Need« : naissance de l’architecture </a:t>
            </a:r>
            <a:r>
              <a:rPr kumimoji="0" lang="fr-FR" sz="1200" b="1" i="1" u="none" strike="noStrike" kern="1200" cap="none" spc="0" normalizeH="0" baseline="0" noProof="0">
                <a:ln>
                  <a:noFill/>
                </a:ln>
                <a:solidFill>
                  <a:srgbClr val="B9B9B9"/>
                </a:solidFill>
                <a:effectLst/>
                <a:uLnTx/>
                <a:uFillTx/>
                <a:latin typeface="Ubuntu"/>
                <a:ea typeface="+mn-ea"/>
                <a:cs typeface="+mn-cs"/>
              </a:rPr>
              <a:t>Transformer</a:t>
            </a:r>
            <a:r>
              <a:rPr kumimoji="0" lang="fr-FR" sz="1200" b="0" i="1" u="none" strike="noStrike" kern="1200" cap="none" spc="0" normalizeH="0" baseline="0" noProof="0">
                <a:ln>
                  <a:noFill/>
                </a:ln>
                <a:solidFill>
                  <a:srgbClr val="B9B9B9"/>
                </a:solidFill>
                <a:effectLst/>
                <a:uLnTx/>
                <a:uFillTx/>
                <a:latin typeface="Ubuntu"/>
                <a:ea typeface="+mn-ea"/>
                <a:cs typeface="+mn-cs"/>
              </a:rPr>
              <a:t>, base des LLM</a:t>
            </a:r>
            <a:endParaRPr kumimoji="0" lang="fr-FR" sz="1050" b="0" i="1" u="none" strike="noStrike" kern="1200" cap="none" spc="0" normalizeH="0" baseline="0" noProof="0">
              <a:ln>
                <a:noFill/>
              </a:ln>
              <a:solidFill>
                <a:srgbClr val="B9B9B9"/>
              </a:solidFill>
              <a:effectLst/>
              <a:uLnTx/>
              <a:uFillTx/>
              <a:latin typeface="Ubuntu"/>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fr-FR" sz="1050" b="0" i="1"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endParaRPr>
          </a:p>
        </p:txBody>
      </p:sp>
      <p:pic>
        <p:nvPicPr>
          <p:cNvPr id="23" name="Image 22">
            <a:extLst>
              <a:ext uri="{FF2B5EF4-FFF2-40B4-BE49-F238E27FC236}">
                <a16:creationId xmlns:a16="http://schemas.microsoft.com/office/drawing/2014/main" id="{7DE9F087-8576-F677-E9A1-62CA1AC94188}"/>
              </a:ext>
            </a:extLst>
          </p:cNvPr>
          <p:cNvPicPr>
            <a:picLocks noChangeAspect="1"/>
          </p:cNvPicPr>
          <p:nvPr/>
        </p:nvPicPr>
        <p:blipFill>
          <a:blip r:embed="rId2"/>
          <a:stretch>
            <a:fillRect/>
          </a:stretch>
        </p:blipFill>
        <p:spPr>
          <a:xfrm>
            <a:off x="7337479" y="2355571"/>
            <a:ext cx="1526515" cy="1509062"/>
          </a:xfrm>
          <a:prstGeom prst="rect">
            <a:avLst/>
          </a:prstGeom>
        </p:spPr>
      </p:pic>
    </p:spTree>
    <p:extLst>
      <p:ext uri="{BB962C8B-B14F-4D97-AF65-F5344CB8AC3E}">
        <p14:creationId xmlns:p14="http://schemas.microsoft.com/office/powerpoint/2010/main" val="378983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449E1D06-996E-BCA1-9E55-F29AD41CFD7D}"/>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8D0D083-90FB-B363-9AEF-C3DAED36A7B0}"/>
              </a:ext>
            </a:extLst>
          </p:cNvPr>
          <p:cNvSpPr>
            <a:spLocks noGrp="1"/>
          </p:cNvSpPr>
          <p:nvPr>
            <p:ph type="title"/>
          </p:nvPr>
        </p:nvSpPr>
        <p:spPr/>
        <p:txBody>
          <a:bodyPr/>
          <a:lstStyle/>
          <a:p>
            <a:r>
              <a:rPr lang="en-US"/>
              <a:t>LLM &amp; IA generative</a:t>
            </a:r>
          </a:p>
        </p:txBody>
      </p:sp>
      <p:sp>
        <p:nvSpPr>
          <p:cNvPr id="2" name="Espace réservé du texte 1">
            <a:extLst>
              <a:ext uri="{FF2B5EF4-FFF2-40B4-BE49-F238E27FC236}">
                <a16:creationId xmlns:a16="http://schemas.microsoft.com/office/drawing/2014/main" id="{71D00DB2-656D-3525-DE0C-BB07EF94DDF7}"/>
              </a:ext>
            </a:extLst>
          </p:cNvPr>
          <p:cNvSpPr>
            <a:spLocks noGrp="1"/>
          </p:cNvSpPr>
          <p:nvPr>
            <p:ph type="body" sz="quarter" idx="15"/>
          </p:nvPr>
        </p:nvSpPr>
        <p:spPr>
          <a:xfrm>
            <a:off x="407988" y="1341374"/>
            <a:ext cx="11369042" cy="246221"/>
          </a:xfrm>
        </p:spPr>
        <p:txBody>
          <a:bodyPr/>
          <a:lstStyle/>
          <a:p>
            <a:r>
              <a:rPr lang="en-US"/>
              <a:t>QUELQUES DATES  - 2</a:t>
            </a:r>
          </a:p>
        </p:txBody>
      </p:sp>
      <p:sp>
        <p:nvSpPr>
          <p:cNvPr id="6" name="Espace réservé du texte 2">
            <a:extLst>
              <a:ext uri="{FF2B5EF4-FFF2-40B4-BE49-F238E27FC236}">
                <a16:creationId xmlns:a16="http://schemas.microsoft.com/office/drawing/2014/main" id="{FAFC6F74-8E8C-A606-6F4C-7181FE0253BF}"/>
              </a:ext>
            </a:extLst>
          </p:cNvPr>
          <p:cNvSpPr txBox="1">
            <a:spLocks/>
          </p:cNvSpPr>
          <p:nvPr/>
        </p:nvSpPr>
        <p:spPr>
          <a:xfrm>
            <a:off x="395168" y="1916832"/>
            <a:ext cx="11369042" cy="72477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 name="Line 55">
            <a:extLst>
              <a:ext uri="{FF2B5EF4-FFF2-40B4-BE49-F238E27FC236}">
                <a16:creationId xmlns:a16="http://schemas.microsoft.com/office/drawing/2014/main" id="{7B1F8878-8DB9-033C-6DEC-7CE82647EA25}"/>
              </a:ext>
              <a:ext uri="{C183D7F6-B498-43B3-948B-1728B52AA6E4}">
                <adec:decorative xmlns:adec="http://schemas.microsoft.com/office/drawing/2017/decorative" val="1"/>
              </a:ext>
            </a:extLst>
          </p:cNvPr>
          <p:cNvSpPr>
            <a:spLocks noChangeShapeType="1"/>
          </p:cNvSpPr>
          <p:nvPr/>
        </p:nvSpPr>
        <p:spPr bwMode="gray">
          <a:xfrm flipH="1" flipV="1">
            <a:off x="7133279" y="1872014"/>
            <a:ext cx="4608" cy="1686351"/>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5" name="Text Box 56">
            <a:extLst>
              <a:ext uri="{FF2B5EF4-FFF2-40B4-BE49-F238E27FC236}">
                <a16:creationId xmlns:a16="http://schemas.microsoft.com/office/drawing/2014/main" id="{4422374C-C9B5-52EE-A2F0-77CF4CBE5474}"/>
              </a:ext>
            </a:extLst>
          </p:cNvPr>
          <p:cNvSpPr txBox="1">
            <a:spLocks noChangeArrowheads="1"/>
          </p:cNvSpPr>
          <p:nvPr/>
        </p:nvSpPr>
        <p:spPr bwMode="gray">
          <a:xfrm>
            <a:off x="776755" y="1878986"/>
            <a:ext cx="2233919" cy="2031325"/>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1" i="0" u="none" strike="noStrike" kern="1200" cap="none" spc="0" normalizeH="0" baseline="0" noProof="0" err="1">
                <a:ln>
                  <a:noFill/>
                </a:ln>
                <a:solidFill>
                  <a:srgbClr val="0070AD"/>
                </a:solidFill>
                <a:effectLst/>
                <a:uLnTx/>
                <a:uFillTx/>
                <a:latin typeface="Ubuntu"/>
                <a:ea typeface="+mn-ea"/>
                <a:cs typeface="Arial" charset="0"/>
              </a:rPr>
              <a:t>Nov</a:t>
            </a:r>
            <a:r>
              <a:rPr kumimoji="0" lang="fr-FR" sz="1200" b="1" i="0" u="none" strike="noStrike" kern="1200" cap="none" spc="0" normalizeH="0" baseline="0" noProof="0">
                <a:ln>
                  <a:noFill/>
                </a:ln>
                <a:solidFill>
                  <a:srgbClr val="0070AD"/>
                </a:solidFill>
                <a:effectLst/>
                <a:uLnTx/>
                <a:uFillTx/>
                <a:latin typeface="Ubuntu"/>
                <a:ea typeface="+mn-ea"/>
                <a:cs typeface="Arial" charset="0"/>
              </a:rPr>
              <a:t> 2022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600" b="1" i="0" u="none" strike="noStrike" kern="1200" cap="none" spc="0" normalizeH="0" baseline="0" noProof="0">
                <a:ln>
                  <a:noFill/>
                </a:ln>
                <a:solidFill>
                  <a:srgbClr val="FFFFFF"/>
                </a:solidFill>
                <a:effectLst/>
                <a:uLnTx/>
                <a:uFillTx/>
                <a:latin typeface="Ubuntu"/>
                <a:ea typeface="+mn-ea"/>
                <a:cs typeface="Arial" charset="0"/>
              </a:rPr>
              <a:t>Allez, en Prod !</a:t>
            </a:r>
            <a:br>
              <a:rPr kumimoji="0" lang="fr-FR" sz="1600" b="1" i="0" u="none" strike="noStrike" kern="1200" cap="none" spc="0" normalizeH="0" baseline="0" noProof="0">
                <a:ln>
                  <a:noFill/>
                </a:ln>
                <a:solidFill>
                  <a:srgbClr val="FFFFFF"/>
                </a:solidFill>
                <a:effectLst/>
                <a:uLnTx/>
                <a:uFillTx/>
                <a:latin typeface="Ubuntu"/>
                <a:ea typeface="+mn-ea"/>
                <a:cs typeface="Arial" charset="0"/>
              </a:rPr>
            </a:br>
            <a:br>
              <a:rPr kumimoji="0" lang="fr-FR" sz="1100" b="1" i="1" u="none" strike="noStrike" kern="1200" cap="none" spc="0" normalizeH="0" baseline="0" noProof="0">
                <a:ln>
                  <a:noFill/>
                </a:ln>
                <a:solidFill>
                  <a:srgbClr val="FFFFFF"/>
                </a:solidFill>
                <a:effectLst/>
                <a:uLnTx/>
                <a:uFillTx/>
                <a:latin typeface="Ubuntu"/>
                <a:ea typeface="+mn-ea"/>
                <a:cs typeface="Arial" charset="0"/>
              </a:rPr>
            </a:br>
            <a:endParaRPr kumimoji="0" lang="fr-FR" sz="1100" b="1" i="1" u="none" strike="noStrike" kern="1200" cap="none" spc="0" normalizeH="0" baseline="0" noProof="0">
              <a:ln>
                <a:noFill/>
              </a:ln>
              <a:solidFill>
                <a:srgbClr val="FFFFFF"/>
              </a:solidFill>
              <a:effectLst/>
              <a:uLnTx/>
              <a:uFillTx/>
              <a:latin typeface="Ubuntu"/>
              <a:ea typeface="+mn-ea"/>
              <a:cs typeface="Arial"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Lancement de </a:t>
            </a:r>
            <a:r>
              <a:rPr kumimoji="0" lang="fr-FR" sz="1200" b="0" i="1" u="none" strike="noStrike" kern="1200" cap="none" spc="0" normalizeH="0" baseline="0" noProof="0" err="1">
                <a:ln>
                  <a:noFill/>
                </a:ln>
                <a:solidFill>
                  <a:srgbClr val="FFFFFF">
                    <a:lumMod val="85000"/>
                  </a:srgbClr>
                </a:solidFill>
                <a:effectLst/>
                <a:uLnTx/>
                <a:uFillTx/>
                <a:latin typeface="Ubuntu"/>
                <a:ea typeface="+mn-ea"/>
                <a:cs typeface="Arial" charset="0"/>
              </a:rPr>
              <a:t>ChatGPT</a:t>
            </a: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 par </a:t>
            </a:r>
            <a:r>
              <a:rPr kumimoji="0" lang="fr-FR" sz="1200" b="0" i="1" u="none" strike="noStrike" kern="1200" cap="none" spc="0" normalizeH="0" baseline="0" noProof="0" err="1">
                <a:ln>
                  <a:noFill/>
                </a:ln>
                <a:solidFill>
                  <a:srgbClr val="FFFFFF">
                    <a:lumMod val="85000"/>
                  </a:srgbClr>
                </a:solidFill>
                <a:effectLst/>
                <a:uLnTx/>
                <a:uFillTx/>
                <a:latin typeface="Ubuntu"/>
                <a:ea typeface="+mn-ea"/>
                <a:cs typeface="Arial" charset="0"/>
              </a:rPr>
              <a:t>OpenAI</a:t>
            </a: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 qui met en lumière le potentiel des modèles de langage (</a:t>
            </a:r>
            <a:r>
              <a:rPr kumimoji="0" lang="fr-FR" sz="1200" b="0" i="1" u="none" strike="noStrike" kern="1200" cap="none" spc="0" normalizeH="0" baseline="0" noProof="0" err="1">
                <a:ln>
                  <a:noFill/>
                </a:ln>
                <a:solidFill>
                  <a:srgbClr val="FFFFFF">
                    <a:lumMod val="85000"/>
                  </a:srgbClr>
                </a:solidFill>
                <a:effectLst/>
                <a:uLnTx/>
                <a:uFillTx/>
                <a:latin typeface="Ubuntu"/>
                <a:ea typeface="+mn-ea"/>
                <a:cs typeface="Arial" charset="0"/>
              </a:rPr>
              <a:t>LLMs</a:t>
            </a: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 pour des interactions en langage naturel.</a:t>
            </a:r>
          </a:p>
        </p:txBody>
      </p:sp>
      <p:sp>
        <p:nvSpPr>
          <p:cNvPr id="7" name="Text Box 56">
            <a:extLst>
              <a:ext uri="{FF2B5EF4-FFF2-40B4-BE49-F238E27FC236}">
                <a16:creationId xmlns:a16="http://schemas.microsoft.com/office/drawing/2014/main" id="{583F2321-D6C1-8B40-A132-FE4E5694CBFA}"/>
              </a:ext>
            </a:extLst>
          </p:cNvPr>
          <p:cNvSpPr txBox="1">
            <a:spLocks noChangeArrowheads="1"/>
          </p:cNvSpPr>
          <p:nvPr/>
        </p:nvSpPr>
        <p:spPr bwMode="gray">
          <a:xfrm>
            <a:off x="3326654" y="1878986"/>
            <a:ext cx="1787491" cy="2123658"/>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1" i="0" u="none" strike="noStrike" kern="1200" cap="none" spc="0" normalizeH="0" baseline="0" noProof="0">
                <a:ln>
                  <a:noFill/>
                </a:ln>
                <a:solidFill>
                  <a:srgbClr val="0070AD"/>
                </a:solidFill>
                <a:effectLst/>
                <a:uLnTx/>
                <a:uFillTx/>
                <a:latin typeface="Ubuntu"/>
                <a:ea typeface="+mn-ea"/>
                <a:cs typeface="Arial" charset="0"/>
              </a:rPr>
              <a:t>~2022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600" b="1" i="0" u="none" strike="noStrike" kern="1200" cap="none" spc="0" normalizeH="0" baseline="0" noProof="0">
                <a:ln>
                  <a:noFill/>
                </a:ln>
                <a:solidFill>
                  <a:srgbClr val="FFFFFF"/>
                </a:solidFill>
                <a:effectLst/>
                <a:uLnTx/>
                <a:uFillTx/>
                <a:latin typeface="Ubuntu"/>
                <a:ea typeface="+mn-ea"/>
                <a:cs typeface="Arial" charset="0"/>
              </a:rPr>
              <a:t>Combler leurs limites</a:t>
            </a:r>
            <a:br>
              <a:rPr kumimoji="0" lang="fr-FR" sz="1200" b="1" i="0" u="none" strike="noStrike" kern="1200" cap="none" spc="0" normalizeH="0" baseline="0" noProof="0">
                <a:ln>
                  <a:noFill/>
                </a:ln>
                <a:solidFill>
                  <a:srgbClr val="FFFFFF"/>
                </a:solidFill>
                <a:effectLst/>
                <a:uLnTx/>
                <a:uFillTx/>
                <a:latin typeface="Ubuntu"/>
                <a:ea typeface="+mn-ea"/>
                <a:cs typeface="Arial" charset="0"/>
              </a:rPr>
            </a:br>
            <a:br>
              <a:rPr kumimoji="0" lang="fr-FR" sz="1200" b="1" i="0" u="none" strike="noStrike" kern="1200" cap="none" spc="0" normalizeH="0" baseline="0" noProof="0">
                <a:ln>
                  <a:noFill/>
                </a:ln>
                <a:solidFill>
                  <a:srgbClr val="FFFFFF"/>
                </a:solidFill>
                <a:effectLst/>
                <a:uLnTx/>
                <a:uFillTx/>
                <a:latin typeface="Ubuntu"/>
                <a:ea typeface="+mn-ea"/>
                <a:cs typeface="Arial" charset="0"/>
              </a:rPr>
            </a:b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Injection de données externes via le pattern RAG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Requêtage sur mesure via le Prompt Engineering</a:t>
            </a:r>
            <a:endParaRPr kumimoji="0" lang="fr-FR" sz="1400" b="0" i="1" u="none" strike="noStrike" kern="1200" cap="none" spc="0" normalizeH="0" baseline="0" noProof="0">
              <a:ln>
                <a:noFill/>
              </a:ln>
              <a:solidFill>
                <a:srgbClr val="FFFFFF">
                  <a:lumMod val="85000"/>
                </a:srgbClr>
              </a:solidFill>
              <a:effectLst/>
              <a:uLnTx/>
              <a:uFillTx/>
              <a:latin typeface="Ubuntu"/>
              <a:ea typeface="+mn-ea"/>
              <a:cs typeface="Arial" charset="0"/>
            </a:endParaRPr>
          </a:p>
        </p:txBody>
      </p:sp>
      <p:sp>
        <p:nvSpPr>
          <p:cNvPr id="8" name="Text Box 56">
            <a:extLst>
              <a:ext uri="{FF2B5EF4-FFF2-40B4-BE49-F238E27FC236}">
                <a16:creationId xmlns:a16="http://schemas.microsoft.com/office/drawing/2014/main" id="{4D181243-E693-F215-D90C-E2B8642C88C2}"/>
              </a:ext>
            </a:extLst>
          </p:cNvPr>
          <p:cNvSpPr txBox="1">
            <a:spLocks noChangeArrowheads="1"/>
          </p:cNvSpPr>
          <p:nvPr/>
        </p:nvSpPr>
        <p:spPr bwMode="gray">
          <a:xfrm>
            <a:off x="7166651" y="1878986"/>
            <a:ext cx="1879302" cy="1677382"/>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1" i="0" u="none" strike="noStrike" kern="1200" cap="none" spc="0" normalizeH="0" baseline="0" noProof="0">
                <a:ln>
                  <a:noFill/>
                </a:ln>
                <a:solidFill>
                  <a:srgbClr val="0070AD"/>
                </a:solidFill>
                <a:effectLst/>
                <a:uLnTx/>
                <a:uFillTx/>
                <a:latin typeface="Ubuntu"/>
                <a:ea typeface="+mn-ea"/>
                <a:cs typeface="Arial" charset="0"/>
              </a:rPr>
              <a:t>Jun 2023</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600" b="1" i="0" u="none" strike="noStrike" kern="1200" cap="none" spc="0" normalizeH="0" baseline="0" noProof="0">
                <a:ln>
                  <a:noFill/>
                </a:ln>
                <a:solidFill>
                  <a:srgbClr val="FFFFFF"/>
                </a:solidFill>
                <a:effectLst/>
                <a:uLnTx/>
                <a:uFillTx/>
                <a:latin typeface="Ubuntu"/>
                <a:ea typeface="+mn-ea"/>
                <a:cs typeface="Arial" charset="0"/>
              </a:rPr>
              <a:t>Déclencher des actions</a:t>
            </a:r>
            <a:br>
              <a:rPr kumimoji="0" lang="fr-FR" sz="1200" b="1" i="0" u="none" strike="noStrike" kern="1200" cap="none" spc="0" normalizeH="0" baseline="0" noProof="0">
                <a:ln>
                  <a:noFill/>
                </a:ln>
                <a:solidFill>
                  <a:srgbClr val="FFFFFF"/>
                </a:solidFill>
                <a:effectLst/>
                <a:uLnTx/>
                <a:uFillTx/>
                <a:latin typeface="Ubuntu"/>
                <a:ea typeface="+mn-ea"/>
                <a:cs typeface="Arial" charset="0"/>
              </a:rPr>
            </a:br>
            <a:br>
              <a:rPr kumimoji="0" lang="fr-FR" sz="1200" b="1" i="0" u="none" strike="noStrike" kern="1200" cap="none" spc="0" normalizeH="0" baseline="0" noProof="0">
                <a:ln>
                  <a:noFill/>
                </a:ln>
                <a:solidFill>
                  <a:srgbClr val="FFFFFF"/>
                </a:solidFill>
                <a:effectLst/>
                <a:uLnTx/>
                <a:uFillTx/>
                <a:latin typeface="Ubuntu"/>
                <a:ea typeface="+mn-ea"/>
                <a:cs typeface="Arial" charset="0"/>
              </a:rPr>
            </a:b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Appels à des fonctions, des outils externes, exécution de code, etc. via le Tool Calling</a:t>
            </a:r>
            <a:endParaRPr kumimoji="0" lang="fr-FR" sz="1050" b="0" i="1" u="none" strike="noStrike" kern="1200" cap="none" spc="0" normalizeH="0" baseline="0" noProof="0">
              <a:ln>
                <a:noFill/>
              </a:ln>
              <a:solidFill>
                <a:srgbClr val="FFFFFF">
                  <a:lumMod val="85000"/>
                </a:srgbClr>
              </a:solidFill>
              <a:effectLst/>
              <a:uLnTx/>
              <a:uFillTx/>
              <a:latin typeface="Ubuntu"/>
              <a:ea typeface="+mn-ea"/>
              <a:cs typeface="Arial" charset="0"/>
            </a:endParaRPr>
          </a:p>
        </p:txBody>
      </p:sp>
      <p:sp>
        <p:nvSpPr>
          <p:cNvPr id="10" name="_color1">
            <a:extLst>
              <a:ext uri="{FF2B5EF4-FFF2-40B4-BE49-F238E27FC236}">
                <a16:creationId xmlns:a16="http://schemas.microsoft.com/office/drawing/2014/main" id="{F51FE293-2A12-2FB8-75CB-FF507B0AA6E9}"/>
              </a:ext>
              <a:ext uri="{C183D7F6-B498-43B3-948B-1728B52AA6E4}">
                <adec:decorative xmlns:adec="http://schemas.microsoft.com/office/drawing/2017/decorative" val="1"/>
              </a:ext>
            </a:extLst>
          </p:cNvPr>
          <p:cNvSpPr>
            <a:spLocks noChangeArrowheads="1"/>
          </p:cNvSpPr>
          <p:nvPr/>
        </p:nvSpPr>
        <p:spPr bwMode="gray">
          <a:xfrm>
            <a:off x="3281778" y="4093751"/>
            <a:ext cx="1930720" cy="334493"/>
          </a:xfrm>
          <a:prstGeom prst="rect">
            <a:avLst/>
          </a:prstGeom>
          <a:solidFill>
            <a:schemeClr val="accent1"/>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1" name="_color1">
            <a:extLst>
              <a:ext uri="{FF2B5EF4-FFF2-40B4-BE49-F238E27FC236}">
                <a16:creationId xmlns:a16="http://schemas.microsoft.com/office/drawing/2014/main" id="{D90F928E-44ED-8721-DC17-DAFD579935F2}"/>
              </a:ext>
              <a:ext uri="{C183D7F6-B498-43B3-948B-1728B52AA6E4}">
                <adec:decorative xmlns:adec="http://schemas.microsoft.com/office/drawing/2017/decorative" val="1"/>
              </a:ext>
            </a:extLst>
          </p:cNvPr>
          <p:cNvSpPr>
            <a:spLocks noChangeArrowheads="1"/>
          </p:cNvSpPr>
          <p:nvPr/>
        </p:nvSpPr>
        <p:spPr bwMode="gray">
          <a:xfrm>
            <a:off x="5212452" y="4093751"/>
            <a:ext cx="1932167" cy="332607"/>
          </a:xfrm>
          <a:prstGeom prst="rect">
            <a:avLst/>
          </a:prstGeom>
          <a:solidFill>
            <a:schemeClr val="accent2"/>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2" name="Rectangle 11">
            <a:extLst>
              <a:ext uri="{FF2B5EF4-FFF2-40B4-BE49-F238E27FC236}">
                <a16:creationId xmlns:a16="http://schemas.microsoft.com/office/drawing/2014/main" id="{94DAF24D-ECE1-17BE-A1F1-4100A08FC5B6}"/>
              </a:ext>
              <a:ext uri="{C183D7F6-B498-43B3-948B-1728B52AA6E4}">
                <adec:decorative xmlns:adec="http://schemas.microsoft.com/office/drawing/2017/decorative" val="1"/>
              </a:ext>
            </a:extLst>
          </p:cNvPr>
          <p:cNvSpPr>
            <a:spLocks noChangeArrowheads="1"/>
          </p:cNvSpPr>
          <p:nvPr/>
        </p:nvSpPr>
        <p:spPr bwMode="gray">
          <a:xfrm>
            <a:off x="7140219" y="4094707"/>
            <a:ext cx="1932167" cy="332606"/>
          </a:xfrm>
          <a:prstGeom prst="rect">
            <a:avLst/>
          </a:prstGeom>
          <a:solidFill>
            <a:schemeClr val="accent2">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3" name="Pfeil nach rechts 4">
            <a:extLst>
              <a:ext uri="{FF2B5EF4-FFF2-40B4-BE49-F238E27FC236}">
                <a16:creationId xmlns:a16="http://schemas.microsoft.com/office/drawing/2014/main" id="{B50B516C-70FA-B0FC-F389-EEA7BD30743B}"/>
              </a:ext>
              <a:ext uri="{C183D7F6-B498-43B3-948B-1728B52AA6E4}">
                <adec:decorative xmlns:adec="http://schemas.microsoft.com/office/drawing/2017/decorative" val="1"/>
              </a:ext>
            </a:extLst>
          </p:cNvPr>
          <p:cNvSpPr/>
          <p:nvPr/>
        </p:nvSpPr>
        <p:spPr bwMode="gray">
          <a:xfrm>
            <a:off x="9063588" y="3926643"/>
            <a:ext cx="2662467" cy="668735"/>
          </a:xfrm>
          <a:prstGeom prst="rightArrow">
            <a:avLst/>
          </a:prstGeom>
          <a:solidFill>
            <a:schemeClr val="accent2">
              <a:lumMod val="40000"/>
              <a:lumOff val="6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4" name="Line 55">
            <a:extLst>
              <a:ext uri="{FF2B5EF4-FFF2-40B4-BE49-F238E27FC236}">
                <a16:creationId xmlns:a16="http://schemas.microsoft.com/office/drawing/2014/main" id="{83ACF733-39DF-C81D-4597-9379E630741F}"/>
              </a:ext>
              <a:ext uri="{C183D7F6-B498-43B3-948B-1728B52AA6E4}">
                <adec:decorative xmlns:adec="http://schemas.microsoft.com/office/drawing/2017/decorative" val="1"/>
              </a:ext>
            </a:extLst>
          </p:cNvPr>
          <p:cNvSpPr>
            <a:spLocks noChangeShapeType="1"/>
          </p:cNvSpPr>
          <p:nvPr/>
        </p:nvSpPr>
        <p:spPr bwMode="gray">
          <a:xfrm flipH="1" flipV="1">
            <a:off x="740271" y="1924707"/>
            <a:ext cx="8965" cy="1633659"/>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15" name="Line 55">
            <a:extLst>
              <a:ext uri="{FF2B5EF4-FFF2-40B4-BE49-F238E27FC236}">
                <a16:creationId xmlns:a16="http://schemas.microsoft.com/office/drawing/2014/main" id="{522E9D18-7ABA-1F18-ECC8-36CF4D1A2D34}"/>
              </a:ext>
              <a:ext uri="{C183D7F6-B498-43B3-948B-1728B52AA6E4}">
                <adec:decorative xmlns:adec="http://schemas.microsoft.com/office/drawing/2017/decorative" val="1"/>
              </a:ext>
            </a:extLst>
          </p:cNvPr>
          <p:cNvSpPr>
            <a:spLocks noChangeShapeType="1"/>
          </p:cNvSpPr>
          <p:nvPr/>
        </p:nvSpPr>
        <p:spPr bwMode="gray">
          <a:xfrm flipV="1">
            <a:off x="5212452" y="1896646"/>
            <a:ext cx="0" cy="1661720"/>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16" name="Line 55">
            <a:extLst>
              <a:ext uri="{FF2B5EF4-FFF2-40B4-BE49-F238E27FC236}">
                <a16:creationId xmlns:a16="http://schemas.microsoft.com/office/drawing/2014/main" id="{BF91590E-BA3E-6E51-326D-594AE2017850}"/>
              </a:ext>
              <a:ext uri="{C183D7F6-B498-43B3-948B-1728B52AA6E4}">
                <adec:decorative xmlns:adec="http://schemas.microsoft.com/office/drawing/2017/decorative" val="1"/>
              </a:ext>
            </a:extLst>
          </p:cNvPr>
          <p:cNvSpPr>
            <a:spLocks noChangeShapeType="1"/>
          </p:cNvSpPr>
          <p:nvPr/>
        </p:nvSpPr>
        <p:spPr bwMode="gray">
          <a:xfrm flipV="1">
            <a:off x="3272980" y="1872014"/>
            <a:ext cx="2279" cy="1686352"/>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17" name="_color1">
            <a:extLst>
              <a:ext uri="{FF2B5EF4-FFF2-40B4-BE49-F238E27FC236}">
                <a16:creationId xmlns:a16="http://schemas.microsoft.com/office/drawing/2014/main" id="{40B7B7BF-F926-A6F5-4578-3BC725E1B252}"/>
              </a:ext>
              <a:ext uri="{C183D7F6-B498-43B3-948B-1728B52AA6E4}">
                <adec:decorative xmlns:adec="http://schemas.microsoft.com/office/drawing/2017/decorative" val="1"/>
              </a:ext>
            </a:extLst>
          </p:cNvPr>
          <p:cNvSpPr>
            <a:spLocks noChangeArrowheads="1"/>
          </p:cNvSpPr>
          <p:nvPr/>
        </p:nvSpPr>
        <p:spPr bwMode="gray">
          <a:xfrm>
            <a:off x="740271" y="4093468"/>
            <a:ext cx="2544463" cy="334493"/>
          </a:xfrm>
          <a:prstGeom prst="rect">
            <a:avLst/>
          </a:prstGeom>
          <a:solidFill>
            <a:schemeClr val="accent1">
              <a:lumMod val="75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8" name="Text Box 56">
            <a:extLst>
              <a:ext uri="{FF2B5EF4-FFF2-40B4-BE49-F238E27FC236}">
                <a16:creationId xmlns:a16="http://schemas.microsoft.com/office/drawing/2014/main" id="{43121B99-6DB8-6EF4-281B-F46FCFA3007A}"/>
              </a:ext>
            </a:extLst>
          </p:cNvPr>
          <p:cNvSpPr txBox="1">
            <a:spLocks noChangeArrowheads="1"/>
          </p:cNvSpPr>
          <p:nvPr/>
        </p:nvSpPr>
        <p:spPr bwMode="gray">
          <a:xfrm>
            <a:off x="9114982" y="1873889"/>
            <a:ext cx="2024747" cy="1831271"/>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1" i="0" u="none" strike="noStrike" kern="1200" cap="none" spc="0" normalizeH="0" baseline="0" noProof="0" err="1">
                <a:ln>
                  <a:noFill/>
                </a:ln>
                <a:solidFill>
                  <a:srgbClr val="0070AD"/>
                </a:solidFill>
                <a:effectLst/>
                <a:uLnTx/>
                <a:uFillTx/>
                <a:latin typeface="Ubuntu"/>
                <a:ea typeface="+mn-ea"/>
                <a:cs typeface="Arial" charset="0"/>
              </a:rPr>
              <a:t>Nov</a:t>
            </a:r>
            <a:r>
              <a:rPr kumimoji="0" lang="fr-FR" sz="1200" b="1" i="0" u="none" strike="noStrike" kern="1200" cap="none" spc="0" normalizeH="0" baseline="0" noProof="0">
                <a:ln>
                  <a:noFill/>
                </a:ln>
                <a:solidFill>
                  <a:srgbClr val="0070AD"/>
                </a:solidFill>
                <a:effectLst/>
                <a:uLnTx/>
                <a:uFillTx/>
                <a:latin typeface="Ubuntu"/>
                <a:ea typeface="+mn-ea"/>
                <a:cs typeface="Arial" charset="0"/>
              </a:rPr>
              <a:t> 2024</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600" b="1" i="0" u="none" strike="noStrike" kern="1200" cap="none" spc="0" normalizeH="0" baseline="0" noProof="0">
                <a:ln>
                  <a:noFill/>
                </a:ln>
                <a:solidFill>
                  <a:srgbClr val="FFFFFF"/>
                </a:solidFill>
                <a:effectLst/>
                <a:uLnTx/>
                <a:uFillTx/>
                <a:latin typeface="Ubuntu"/>
                <a:ea typeface="+mn-ea"/>
                <a:cs typeface="Arial" charset="0"/>
              </a:rPr>
              <a:t>Standardiser</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fr-FR" sz="1600" b="1" i="0" u="none" strike="noStrike" kern="1200" cap="none" spc="0" normalizeH="0" baseline="0" noProof="0">
              <a:ln>
                <a:noFill/>
              </a:ln>
              <a:solidFill>
                <a:srgbClr val="FFFFFF"/>
              </a:solidFill>
              <a:effectLst/>
              <a:uLnTx/>
              <a:uFillTx/>
              <a:latin typeface="Ubuntu"/>
              <a:ea typeface="+mn-ea"/>
              <a:cs typeface="Arial"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Emergence de protocoles standardisant les interactions avec les outils (MCP) ou les agents entre eux (ACP, A2A)</a:t>
            </a:r>
          </a:p>
        </p:txBody>
      </p:sp>
      <p:sp>
        <p:nvSpPr>
          <p:cNvPr id="19" name="Line 55">
            <a:extLst>
              <a:ext uri="{FF2B5EF4-FFF2-40B4-BE49-F238E27FC236}">
                <a16:creationId xmlns:a16="http://schemas.microsoft.com/office/drawing/2014/main" id="{416FD506-505D-2A53-D553-357FD515D641}"/>
              </a:ext>
              <a:ext uri="{C183D7F6-B498-43B3-948B-1728B52AA6E4}">
                <adec:decorative xmlns:adec="http://schemas.microsoft.com/office/drawing/2017/decorative" val="1"/>
              </a:ext>
            </a:extLst>
          </p:cNvPr>
          <p:cNvSpPr>
            <a:spLocks noChangeShapeType="1"/>
          </p:cNvSpPr>
          <p:nvPr/>
        </p:nvSpPr>
        <p:spPr bwMode="gray">
          <a:xfrm flipV="1">
            <a:off x="9063587" y="1873889"/>
            <a:ext cx="0" cy="1686908"/>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20" name="Text Box 56">
            <a:extLst>
              <a:ext uri="{FF2B5EF4-FFF2-40B4-BE49-F238E27FC236}">
                <a16:creationId xmlns:a16="http://schemas.microsoft.com/office/drawing/2014/main" id="{E8A21940-22BF-0436-BBEF-76A4C23C65B8}"/>
              </a:ext>
            </a:extLst>
          </p:cNvPr>
          <p:cNvSpPr txBox="1">
            <a:spLocks noChangeArrowheads="1"/>
          </p:cNvSpPr>
          <p:nvPr/>
        </p:nvSpPr>
        <p:spPr bwMode="gray">
          <a:xfrm>
            <a:off x="5254372" y="1881523"/>
            <a:ext cx="1787491" cy="1862048"/>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1" i="0" u="none" strike="noStrike" kern="1200" cap="none" spc="0" normalizeH="0" baseline="0" noProof="0">
                <a:ln>
                  <a:noFill/>
                </a:ln>
                <a:solidFill>
                  <a:srgbClr val="0070AD"/>
                </a:solidFill>
                <a:effectLst/>
                <a:uLnTx/>
                <a:uFillTx/>
                <a:latin typeface="Ubuntu"/>
                <a:ea typeface="+mn-ea"/>
                <a:cs typeface="Arial" charset="0"/>
              </a:rPr>
              <a:t>~2023</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600" b="1" i="0" u="none" strike="noStrike" kern="1200" cap="none" spc="0" normalizeH="0" baseline="0" noProof="0">
                <a:ln>
                  <a:noFill/>
                </a:ln>
                <a:solidFill>
                  <a:srgbClr val="FFFFFF"/>
                </a:solidFill>
                <a:effectLst/>
                <a:uLnTx/>
                <a:uFillTx/>
                <a:latin typeface="Ubuntu"/>
                <a:ea typeface="+mn-ea"/>
                <a:cs typeface="Arial" charset="0"/>
              </a:rPr>
              <a:t>Structurer les données</a:t>
            </a:r>
            <a:br>
              <a:rPr kumimoji="0" lang="fr-FR" sz="1200" b="1" i="0" u="none" strike="noStrike" kern="1200" cap="none" spc="0" normalizeH="0" baseline="0" noProof="0">
                <a:ln>
                  <a:noFill/>
                </a:ln>
                <a:solidFill>
                  <a:srgbClr val="FFFFFF"/>
                </a:solidFill>
                <a:effectLst/>
                <a:uLnTx/>
                <a:uFillTx/>
                <a:latin typeface="Ubuntu"/>
                <a:ea typeface="+mn-ea"/>
                <a:cs typeface="Arial" charset="0"/>
              </a:rPr>
            </a:br>
            <a:br>
              <a:rPr kumimoji="0" lang="fr-FR" sz="1200" b="1" i="0" u="none" strike="noStrike" kern="1200" cap="none" spc="0" normalizeH="0" baseline="0" noProof="0">
                <a:ln>
                  <a:noFill/>
                </a:ln>
                <a:solidFill>
                  <a:srgbClr val="FFFFFF"/>
                </a:solidFill>
                <a:effectLst/>
                <a:uLnTx/>
                <a:uFillTx/>
                <a:latin typeface="Ubuntu"/>
                <a:ea typeface="+mn-ea"/>
                <a:cs typeface="Arial" charset="0"/>
              </a:rPr>
            </a:b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Utilisation de formats structurés pour fiabiliser les échanges avec les systèmes</a:t>
            </a:r>
            <a:b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b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a:t>
            </a:r>
            <a:r>
              <a:rPr kumimoji="0" lang="fr-FR" sz="1200" b="0" i="1" u="none" strike="noStrike" kern="1200" cap="none" spc="0" normalizeH="0" baseline="0" noProof="0" err="1">
                <a:ln>
                  <a:noFill/>
                </a:ln>
                <a:solidFill>
                  <a:srgbClr val="FFFFFF">
                    <a:lumMod val="85000"/>
                  </a:srgbClr>
                </a:solidFill>
                <a:effectLst/>
                <a:uLnTx/>
                <a:uFillTx/>
                <a:latin typeface="Ubuntu"/>
                <a:ea typeface="+mn-ea"/>
                <a:cs typeface="Arial" charset="0"/>
              </a:rPr>
              <a:t>structured</a:t>
            </a: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 outputs)</a:t>
            </a:r>
          </a:p>
        </p:txBody>
      </p:sp>
      <p:sp>
        <p:nvSpPr>
          <p:cNvPr id="21" name="_color1">
            <a:extLst>
              <a:ext uri="{FF2B5EF4-FFF2-40B4-BE49-F238E27FC236}">
                <a16:creationId xmlns:a16="http://schemas.microsoft.com/office/drawing/2014/main" id="{739771F7-8697-027C-50DA-1B7D86C33318}"/>
              </a:ext>
              <a:ext uri="{C183D7F6-B498-43B3-948B-1728B52AA6E4}">
                <adec:decorative xmlns:adec="http://schemas.microsoft.com/office/drawing/2017/decorative" val="1"/>
              </a:ext>
            </a:extLst>
          </p:cNvPr>
          <p:cNvSpPr>
            <a:spLocks noChangeArrowheads="1"/>
          </p:cNvSpPr>
          <p:nvPr/>
        </p:nvSpPr>
        <p:spPr bwMode="gray">
          <a:xfrm>
            <a:off x="465944" y="4092253"/>
            <a:ext cx="301880" cy="334493"/>
          </a:xfrm>
          <a:prstGeom prst="rect">
            <a:avLst/>
          </a:prstGeom>
          <a:gradFill flip="none" rotWithShape="1">
            <a:gsLst>
              <a:gs pos="0">
                <a:schemeClr val="accent1">
                  <a:lumMod val="75000"/>
                  <a:shade val="30000"/>
                  <a:satMod val="115000"/>
                </a:schemeClr>
              </a:gs>
              <a:gs pos="67000">
                <a:schemeClr val="accent1">
                  <a:lumMod val="75000"/>
                  <a:shade val="67500"/>
                  <a:satMod val="115000"/>
                </a:schemeClr>
              </a:gs>
              <a:gs pos="100000">
                <a:schemeClr val="accent1">
                  <a:lumMod val="75000"/>
                </a:schemeClr>
              </a:gs>
            </a:gsLst>
            <a:lin ang="0" scaled="1"/>
            <a:tileRect/>
          </a:gra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pic>
        <p:nvPicPr>
          <p:cNvPr id="2050" name="Picture 2" descr="Claude | Approved AI Tools | AI in Action | AI@ND | University of Notre Dame">
            <a:extLst>
              <a:ext uri="{FF2B5EF4-FFF2-40B4-BE49-F238E27FC236}">
                <a16:creationId xmlns:a16="http://schemas.microsoft.com/office/drawing/2014/main" id="{7339E887-6567-8016-6147-606871B94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920" y="4532727"/>
            <a:ext cx="2897845" cy="6213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Llama 2 Model Details">
            <a:extLst>
              <a:ext uri="{FF2B5EF4-FFF2-40B4-BE49-F238E27FC236}">
                <a16:creationId xmlns:a16="http://schemas.microsoft.com/office/drawing/2014/main" id="{2E1078C1-E564-714F-1EAC-436573B2ED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28" t="15176" r="12114" b="20146"/>
          <a:stretch>
            <a:fillRect/>
          </a:stretch>
        </p:blipFill>
        <p:spPr bwMode="auto">
          <a:xfrm>
            <a:off x="6873075" y="5293326"/>
            <a:ext cx="1098353" cy="557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descr="Comment utiliser DeepSeek efficacement ? | reglo.ai">
            <a:extLst>
              <a:ext uri="{FF2B5EF4-FFF2-40B4-BE49-F238E27FC236}">
                <a16:creationId xmlns:a16="http://schemas.microsoft.com/office/drawing/2014/main" id="{D6E7958F-00FD-DDF6-40A1-7FF6E785C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67" t="19147" r="10447" b="28621"/>
          <a:stretch>
            <a:fillRect/>
          </a:stretch>
        </p:blipFill>
        <p:spPr bwMode="auto">
          <a:xfrm>
            <a:off x="8635733" y="4524430"/>
            <a:ext cx="1731836" cy="618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descr="Qu'est-ce que Mistral AI ?">
            <a:extLst>
              <a:ext uri="{FF2B5EF4-FFF2-40B4-BE49-F238E27FC236}">
                <a16:creationId xmlns:a16="http://schemas.microsoft.com/office/drawing/2014/main" id="{363E8CB4-F7E1-9542-D2CA-27419CA7DF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231" t="22497" r="19668" b="26886"/>
          <a:stretch>
            <a:fillRect/>
          </a:stretch>
        </p:blipFill>
        <p:spPr bwMode="auto">
          <a:xfrm>
            <a:off x="5392296" y="5293326"/>
            <a:ext cx="1300936" cy="557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2" name="Line 55">
            <a:extLst>
              <a:ext uri="{FF2B5EF4-FFF2-40B4-BE49-F238E27FC236}">
                <a16:creationId xmlns:a16="http://schemas.microsoft.com/office/drawing/2014/main" id="{0BBD2522-A3B5-2255-5237-FDBCAAFCDCDF}"/>
              </a:ext>
              <a:ext uri="{C183D7F6-B498-43B3-948B-1728B52AA6E4}">
                <adec:decorative xmlns:adec="http://schemas.microsoft.com/office/drawing/2017/decorative" val="1"/>
              </a:ext>
            </a:extLst>
          </p:cNvPr>
          <p:cNvSpPr>
            <a:spLocks noChangeShapeType="1"/>
          </p:cNvSpPr>
          <p:nvPr/>
        </p:nvSpPr>
        <p:spPr bwMode="gray">
          <a:xfrm flipV="1">
            <a:off x="5212452" y="4275436"/>
            <a:ext cx="0" cy="1881986"/>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23" name="Text Box 56">
            <a:extLst>
              <a:ext uri="{FF2B5EF4-FFF2-40B4-BE49-F238E27FC236}">
                <a16:creationId xmlns:a16="http://schemas.microsoft.com/office/drawing/2014/main" id="{41F6C2EC-F8FE-7BDE-C5B7-EFCC8AF84D3F}"/>
              </a:ext>
            </a:extLst>
          </p:cNvPr>
          <p:cNvSpPr txBox="1">
            <a:spLocks noChangeArrowheads="1"/>
          </p:cNvSpPr>
          <p:nvPr/>
        </p:nvSpPr>
        <p:spPr bwMode="gray">
          <a:xfrm>
            <a:off x="5286071" y="5897742"/>
            <a:ext cx="2566694" cy="184666"/>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1" i="0" u="none" strike="noStrike" kern="1200" cap="none" spc="0" normalizeH="0" baseline="0" noProof="0">
                <a:ln>
                  <a:noFill/>
                </a:ln>
                <a:solidFill>
                  <a:srgbClr val="FFFFFF"/>
                </a:solidFill>
                <a:effectLst/>
                <a:uLnTx/>
                <a:uFillTx/>
                <a:latin typeface="Ubuntu"/>
                <a:ea typeface="+mn-ea"/>
                <a:cs typeface="Arial" charset="0"/>
              </a:rPr>
              <a:t>Arrivée de la concurrence….</a:t>
            </a:r>
            <a:endPar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endParaRPr>
          </a:p>
        </p:txBody>
      </p:sp>
    </p:spTree>
    <p:extLst>
      <p:ext uri="{BB962C8B-B14F-4D97-AF65-F5344CB8AC3E}">
        <p14:creationId xmlns:p14="http://schemas.microsoft.com/office/powerpoint/2010/main" val="2980136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0">
              <a:schemeClr val="accent4"/>
            </a:gs>
          </a:gsLst>
          <a:lin ang="18900000" scaled="1"/>
        </a:gradFill>
        <a:effectLst/>
      </p:bgPr>
    </p:bg>
    <p:spTree>
      <p:nvGrpSpPr>
        <p:cNvPr id="1" name="">
          <a:extLst>
            <a:ext uri="{FF2B5EF4-FFF2-40B4-BE49-F238E27FC236}">
              <a16:creationId xmlns:a16="http://schemas.microsoft.com/office/drawing/2014/main" id="{4FA69848-8544-0A55-16BD-C33BF6F2581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04ECBFD8-315D-3548-701C-8A14FF2E0509}"/>
              </a:ext>
            </a:extLst>
          </p:cNvPr>
          <p:cNvSpPr>
            <a:spLocks noGrp="1"/>
          </p:cNvSpPr>
          <p:nvPr>
            <p:ph type="title"/>
          </p:nvPr>
        </p:nvSpPr>
        <p:spPr/>
        <p:txBody>
          <a:bodyPr/>
          <a:lstStyle/>
          <a:p>
            <a:r>
              <a:rPr lang="en-US"/>
              <a:t>LLM &amp; IA generative</a:t>
            </a:r>
          </a:p>
        </p:txBody>
      </p:sp>
      <p:sp>
        <p:nvSpPr>
          <p:cNvPr id="2" name="Espace réservé du texte 1">
            <a:extLst>
              <a:ext uri="{FF2B5EF4-FFF2-40B4-BE49-F238E27FC236}">
                <a16:creationId xmlns:a16="http://schemas.microsoft.com/office/drawing/2014/main" id="{E07A7DD6-BF7B-2195-EF91-D0DF6402C5D1}"/>
              </a:ext>
            </a:extLst>
          </p:cNvPr>
          <p:cNvSpPr>
            <a:spLocks noGrp="1"/>
          </p:cNvSpPr>
          <p:nvPr>
            <p:ph type="body" sz="quarter" idx="15"/>
          </p:nvPr>
        </p:nvSpPr>
        <p:spPr>
          <a:xfrm>
            <a:off x="407988" y="1341374"/>
            <a:ext cx="11369042" cy="246221"/>
          </a:xfrm>
        </p:spPr>
        <p:txBody>
          <a:bodyPr/>
          <a:lstStyle/>
          <a:p>
            <a:r>
              <a:rPr lang="en-US"/>
              <a:t>QUELQUES DATES  - 3</a:t>
            </a:r>
          </a:p>
        </p:txBody>
      </p:sp>
      <p:sp>
        <p:nvSpPr>
          <p:cNvPr id="6" name="Espace réservé du texte 2">
            <a:extLst>
              <a:ext uri="{FF2B5EF4-FFF2-40B4-BE49-F238E27FC236}">
                <a16:creationId xmlns:a16="http://schemas.microsoft.com/office/drawing/2014/main" id="{A6C7946B-4CE0-8ECC-4FC0-C9CBBA517E14}"/>
              </a:ext>
            </a:extLst>
          </p:cNvPr>
          <p:cNvSpPr txBox="1">
            <a:spLocks/>
          </p:cNvSpPr>
          <p:nvPr/>
        </p:nvSpPr>
        <p:spPr>
          <a:xfrm>
            <a:off x="395168" y="1916832"/>
            <a:ext cx="11369042" cy="72477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 name="Text Box 56">
            <a:extLst>
              <a:ext uri="{FF2B5EF4-FFF2-40B4-BE49-F238E27FC236}">
                <a16:creationId xmlns:a16="http://schemas.microsoft.com/office/drawing/2014/main" id="{192CA6EE-1F1B-0139-B73C-04D4A497CD19}"/>
              </a:ext>
            </a:extLst>
          </p:cNvPr>
          <p:cNvSpPr txBox="1">
            <a:spLocks noChangeArrowheads="1"/>
          </p:cNvSpPr>
          <p:nvPr/>
        </p:nvSpPr>
        <p:spPr bwMode="gray">
          <a:xfrm>
            <a:off x="776755" y="2340625"/>
            <a:ext cx="1803483" cy="1723549"/>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1" i="0" u="none" strike="noStrike" kern="1200" cap="none" spc="0" normalizeH="0" baseline="0" noProof="0">
                <a:ln>
                  <a:noFill/>
                </a:ln>
                <a:solidFill>
                  <a:srgbClr val="0070AD"/>
                </a:solidFill>
                <a:effectLst/>
                <a:uLnTx/>
                <a:uFillTx/>
                <a:latin typeface="Ubuntu"/>
                <a:ea typeface="+mn-ea"/>
                <a:cs typeface="Arial" charset="0"/>
              </a:rPr>
              <a:t>2025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600" b="1" i="0" u="none" strike="noStrike" kern="1200" cap="none" spc="0" normalizeH="0" baseline="0" noProof="0" err="1">
                <a:ln>
                  <a:noFill/>
                </a:ln>
                <a:solidFill>
                  <a:srgbClr val="FFFFFF"/>
                </a:solidFill>
                <a:effectLst/>
                <a:uLnTx/>
                <a:uFillTx/>
                <a:latin typeface="Ubuntu"/>
                <a:ea typeface="+mn-ea"/>
                <a:cs typeface="Arial" charset="0"/>
              </a:rPr>
              <a:t>What</a:t>
            </a:r>
            <a:r>
              <a:rPr kumimoji="0" lang="fr-FR" sz="1600" b="1" i="0" u="none" strike="noStrike" kern="1200" cap="none" spc="0" normalizeH="0" baseline="0" noProof="0">
                <a:ln>
                  <a:noFill/>
                </a:ln>
                <a:solidFill>
                  <a:srgbClr val="FFFFFF"/>
                </a:solidFill>
                <a:effectLst/>
                <a:uLnTx/>
                <a:uFillTx/>
                <a:latin typeface="Ubuntu"/>
                <a:ea typeface="+mn-ea"/>
                <a:cs typeface="Arial" charset="0"/>
              </a:rPr>
              <a:t>’s </a:t>
            </a:r>
            <a:r>
              <a:rPr kumimoji="0" lang="fr-FR" sz="1600" b="1" i="0" u="none" strike="noStrike" kern="1200" cap="none" spc="0" normalizeH="0" baseline="0" noProof="0" err="1">
                <a:ln>
                  <a:noFill/>
                </a:ln>
                <a:solidFill>
                  <a:srgbClr val="FFFFFF"/>
                </a:solidFill>
                <a:effectLst/>
                <a:uLnTx/>
                <a:uFillTx/>
                <a:latin typeface="Ubuntu"/>
                <a:ea typeface="+mn-ea"/>
                <a:cs typeface="Arial" charset="0"/>
              </a:rPr>
              <a:t>next</a:t>
            </a:r>
            <a:r>
              <a:rPr kumimoji="0" lang="fr-FR" sz="1600" b="1" i="0" u="none" strike="noStrike" kern="1200" cap="none" spc="0" normalizeH="0" baseline="0" noProof="0">
                <a:ln>
                  <a:noFill/>
                </a:ln>
                <a:solidFill>
                  <a:srgbClr val="FFFFFF"/>
                </a:solidFill>
                <a:effectLst/>
                <a:uLnTx/>
                <a:uFillTx/>
                <a:latin typeface="Ubuntu"/>
                <a:ea typeface="+mn-ea"/>
                <a:cs typeface="Arial" charset="0"/>
              </a:rPr>
              <a:t> ?</a:t>
            </a:r>
          </a:p>
          <a:p>
            <a:pPr marL="0" marR="0" lvl="0" indent="0" algn="l" defTabSz="914400" rtl="0" eaLnBrk="1" fontAlgn="auto" latinLnBrk="0" hangingPunct="1">
              <a:lnSpc>
                <a:spcPct val="100000"/>
              </a:lnSpc>
              <a:spcBef>
                <a:spcPts val="600"/>
              </a:spcBef>
              <a:spcAft>
                <a:spcPts val="0"/>
              </a:spcAft>
              <a:buClrTx/>
              <a:buSzTx/>
              <a:buFontTx/>
              <a:buNone/>
              <a:tabLst/>
              <a:defRPr/>
            </a:pPr>
            <a:br>
              <a:rPr kumimoji="0" lang="fr-FR" sz="1100" b="1" i="1" u="none" strike="noStrike" kern="1200" cap="none" spc="0" normalizeH="0" baseline="0" noProof="0">
                <a:ln>
                  <a:noFill/>
                </a:ln>
                <a:solidFill>
                  <a:srgbClr val="FFFFFF"/>
                </a:solidFill>
                <a:effectLst/>
                <a:uLnTx/>
                <a:uFillTx/>
                <a:latin typeface="Ubuntu"/>
                <a:ea typeface="+mn-ea"/>
                <a:cs typeface="Arial" charset="0"/>
              </a:rPr>
            </a:b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LLM locaux</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Optimisation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Outils autour des LLM</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Evolutions du MCP</a:t>
            </a:r>
            <a:endParaRPr kumimoji="0" lang="fr-FR" sz="1600" b="0" i="1" u="none" strike="noStrike" kern="1200" cap="none" spc="0" normalizeH="0" baseline="0" noProof="0">
              <a:ln>
                <a:noFill/>
              </a:ln>
              <a:solidFill>
                <a:srgbClr val="FFFFFF">
                  <a:lumMod val="85000"/>
                </a:srgbClr>
              </a:solidFill>
              <a:effectLst/>
              <a:uLnTx/>
              <a:uFillTx/>
              <a:latin typeface="Ubuntu"/>
              <a:ea typeface="+mn-ea"/>
              <a:cs typeface="Arial" charset="0"/>
            </a:endParaRPr>
          </a:p>
        </p:txBody>
      </p:sp>
      <p:sp>
        <p:nvSpPr>
          <p:cNvPr id="10" name="_color1">
            <a:extLst>
              <a:ext uri="{FF2B5EF4-FFF2-40B4-BE49-F238E27FC236}">
                <a16:creationId xmlns:a16="http://schemas.microsoft.com/office/drawing/2014/main" id="{F43DAF17-1C4C-75EE-64AE-8EB7A168CFEB}"/>
              </a:ext>
              <a:ext uri="{C183D7F6-B498-43B3-948B-1728B52AA6E4}">
                <adec:decorative xmlns:adec="http://schemas.microsoft.com/office/drawing/2017/decorative" val="1"/>
              </a:ext>
            </a:extLst>
          </p:cNvPr>
          <p:cNvSpPr>
            <a:spLocks noChangeArrowheads="1"/>
          </p:cNvSpPr>
          <p:nvPr/>
        </p:nvSpPr>
        <p:spPr bwMode="gray">
          <a:xfrm>
            <a:off x="3281778" y="4164766"/>
            <a:ext cx="1930720" cy="334493"/>
          </a:xfrm>
          <a:prstGeom prst="rect">
            <a:avLst/>
          </a:prstGeom>
          <a:solidFill>
            <a:schemeClr val="accent1"/>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1" name="_color1">
            <a:extLst>
              <a:ext uri="{FF2B5EF4-FFF2-40B4-BE49-F238E27FC236}">
                <a16:creationId xmlns:a16="http://schemas.microsoft.com/office/drawing/2014/main" id="{092A9CC7-9635-850F-6EEF-6A2B31820F42}"/>
              </a:ext>
              <a:ext uri="{C183D7F6-B498-43B3-948B-1728B52AA6E4}">
                <adec:decorative xmlns:adec="http://schemas.microsoft.com/office/drawing/2017/decorative" val="1"/>
              </a:ext>
            </a:extLst>
          </p:cNvPr>
          <p:cNvSpPr>
            <a:spLocks noChangeArrowheads="1"/>
          </p:cNvSpPr>
          <p:nvPr/>
        </p:nvSpPr>
        <p:spPr bwMode="gray">
          <a:xfrm>
            <a:off x="5212452" y="4164766"/>
            <a:ext cx="1932167" cy="332607"/>
          </a:xfrm>
          <a:prstGeom prst="rect">
            <a:avLst/>
          </a:prstGeom>
          <a:solidFill>
            <a:schemeClr val="accent2"/>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2" name="Rectangle 11">
            <a:extLst>
              <a:ext uri="{FF2B5EF4-FFF2-40B4-BE49-F238E27FC236}">
                <a16:creationId xmlns:a16="http://schemas.microsoft.com/office/drawing/2014/main" id="{E554DDFC-9CB4-86A1-16BD-55CB4E3A4CD1}"/>
              </a:ext>
              <a:ext uri="{C183D7F6-B498-43B3-948B-1728B52AA6E4}">
                <adec:decorative xmlns:adec="http://schemas.microsoft.com/office/drawing/2017/decorative" val="1"/>
              </a:ext>
            </a:extLst>
          </p:cNvPr>
          <p:cNvSpPr>
            <a:spLocks noChangeArrowheads="1"/>
          </p:cNvSpPr>
          <p:nvPr/>
        </p:nvSpPr>
        <p:spPr bwMode="gray">
          <a:xfrm>
            <a:off x="7140219" y="4165722"/>
            <a:ext cx="1932167" cy="332606"/>
          </a:xfrm>
          <a:prstGeom prst="rect">
            <a:avLst/>
          </a:prstGeom>
          <a:solidFill>
            <a:schemeClr val="accent2">
              <a:lumMod val="60000"/>
              <a:lumOff val="4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3" name="Pfeil nach rechts 4">
            <a:extLst>
              <a:ext uri="{FF2B5EF4-FFF2-40B4-BE49-F238E27FC236}">
                <a16:creationId xmlns:a16="http://schemas.microsoft.com/office/drawing/2014/main" id="{E6CBDFF2-EA7F-5E28-5D91-BFEECE16B134}"/>
              </a:ext>
              <a:ext uri="{C183D7F6-B498-43B3-948B-1728B52AA6E4}">
                <adec:decorative xmlns:adec="http://schemas.microsoft.com/office/drawing/2017/decorative" val="1"/>
              </a:ext>
            </a:extLst>
          </p:cNvPr>
          <p:cNvSpPr/>
          <p:nvPr/>
        </p:nvSpPr>
        <p:spPr bwMode="gray">
          <a:xfrm>
            <a:off x="9063588" y="3997658"/>
            <a:ext cx="2662467" cy="668735"/>
          </a:xfrm>
          <a:prstGeom prst="rightArrow">
            <a:avLst/>
          </a:prstGeom>
          <a:solidFill>
            <a:schemeClr val="accent2">
              <a:lumMod val="40000"/>
              <a:lumOff val="60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14" name="Line 55">
            <a:extLst>
              <a:ext uri="{FF2B5EF4-FFF2-40B4-BE49-F238E27FC236}">
                <a16:creationId xmlns:a16="http://schemas.microsoft.com/office/drawing/2014/main" id="{01BF4147-F0A4-B6D6-21AD-19053C601FEA}"/>
              </a:ext>
              <a:ext uri="{C183D7F6-B498-43B3-948B-1728B52AA6E4}">
                <adec:decorative xmlns:adec="http://schemas.microsoft.com/office/drawing/2017/decorative" val="1"/>
              </a:ext>
            </a:extLst>
          </p:cNvPr>
          <p:cNvSpPr>
            <a:spLocks noChangeShapeType="1"/>
          </p:cNvSpPr>
          <p:nvPr/>
        </p:nvSpPr>
        <p:spPr bwMode="gray">
          <a:xfrm flipH="1" flipV="1">
            <a:off x="740271" y="2386346"/>
            <a:ext cx="8965" cy="1633659"/>
          </a:xfrm>
          <a:prstGeom prst="line">
            <a:avLst/>
          </a:prstGeom>
          <a:noFill/>
          <a:ln w="12700">
            <a:solidFill>
              <a:schemeClr val="bg1">
                <a:lumMod val="65000"/>
              </a:schemeClr>
            </a:solidFill>
            <a:prstDash val="solid"/>
            <a:round/>
            <a:headEnd/>
            <a:tailEnd/>
          </a:ln>
          <a:effectLst/>
        </p:spPr>
        <p:txBody>
          <a:bodyPr tIns="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Ubuntu"/>
              <a:ea typeface="+mn-ea"/>
              <a:cs typeface="+mn-cs"/>
            </a:endParaRPr>
          </a:p>
        </p:txBody>
      </p:sp>
      <p:sp>
        <p:nvSpPr>
          <p:cNvPr id="17" name="_color1">
            <a:extLst>
              <a:ext uri="{FF2B5EF4-FFF2-40B4-BE49-F238E27FC236}">
                <a16:creationId xmlns:a16="http://schemas.microsoft.com/office/drawing/2014/main" id="{B2442BCA-9714-631D-B90B-5C5336EDBFF8}"/>
              </a:ext>
              <a:ext uri="{C183D7F6-B498-43B3-948B-1728B52AA6E4}">
                <adec:decorative xmlns:adec="http://schemas.microsoft.com/office/drawing/2017/decorative" val="1"/>
              </a:ext>
            </a:extLst>
          </p:cNvPr>
          <p:cNvSpPr>
            <a:spLocks noChangeArrowheads="1"/>
          </p:cNvSpPr>
          <p:nvPr/>
        </p:nvSpPr>
        <p:spPr bwMode="gray">
          <a:xfrm>
            <a:off x="740271" y="4164483"/>
            <a:ext cx="2544463" cy="334493"/>
          </a:xfrm>
          <a:prstGeom prst="rect">
            <a:avLst/>
          </a:prstGeom>
          <a:solidFill>
            <a:schemeClr val="accent1">
              <a:lumMod val="75000"/>
            </a:schemeClr>
          </a:soli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21" name="_color1">
            <a:extLst>
              <a:ext uri="{FF2B5EF4-FFF2-40B4-BE49-F238E27FC236}">
                <a16:creationId xmlns:a16="http://schemas.microsoft.com/office/drawing/2014/main" id="{F1CE667A-562C-7FA9-AE5B-EF7B3625B826}"/>
              </a:ext>
              <a:ext uri="{C183D7F6-B498-43B3-948B-1728B52AA6E4}">
                <adec:decorative xmlns:adec="http://schemas.microsoft.com/office/drawing/2017/decorative" val="1"/>
              </a:ext>
            </a:extLst>
          </p:cNvPr>
          <p:cNvSpPr>
            <a:spLocks noChangeArrowheads="1"/>
          </p:cNvSpPr>
          <p:nvPr/>
        </p:nvSpPr>
        <p:spPr bwMode="gray">
          <a:xfrm>
            <a:off x="465944" y="4163268"/>
            <a:ext cx="301880" cy="334493"/>
          </a:xfrm>
          <a:prstGeom prst="rect">
            <a:avLst/>
          </a:prstGeom>
          <a:gradFill flip="none" rotWithShape="1">
            <a:gsLst>
              <a:gs pos="0">
                <a:schemeClr val="accent1">
                  <a:lumMod val="75000"/>
                  <a:shade val="30000"/>
                  <a:satMod val="115000"/>
                </a:schemeClr>
              </a:gs>
              <a:gs pos="67000">
                <a:schemeClr val="accent1">
                  <a:lumMod val="75000"/>
                  <a:shade val="67500"/>
                  <a:satMod val="115000"/>
                </a:schemeClr>
              </a:gs>
              <a:gs pos="100000">
                <a:schemeClr val="accent1">
                  <a:lumMod val="75000"/>
                </a:schemeClr>
              </a:gs>
            </a:gsLst>
            <a:lin ang="0" scaled="1"/>
            <a:tileRect/>
          </a:gradFill>
          <a:ln w="12700">
            <a:noFill/>
            <a:round/>
            <a:headEnd/>
            <a:tailEn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endParaRPr>
          </a:p>
        </p:txBody>
      </p:sp>
      <p:sp>
        <p:nvSpPr>
          <p:cNvPr id="3" name="Text Box 56">
            <a:extLst>
              <a:ext uri="{FF2B5EF4-FFF2-40B4-BE49-F238E27FC236}">
                <a16:creationId xmlns:a16="http://schemas.microsoft.com/office/drawing/2014/main" id="{4EDCDBCC-4CBC-EF55-84B8-5E0E88D47465}"/>
              </a:ext>
            </a:extLst>
          </p:cNvPr>
          <p:cNvSpPr txBox="1">
            <a:spLocks noChangeArrowheads="1"/>
          </p:cNvSpPr>
          <p:nvPr/>
        </p:nvSpPr>
        <p:spPr bwMode="gray">
          <a:xfrm>
            <a:off x="2580238" y="2606124"/>
            <a:ext cx="2544463" cy="1377300"/>
          </a:xfrm>
          <a:prstGeom prst="rect">
            <a:avLst/>
          </a:prstGeom>
          <a:noFill/>
          <a:ln w="9525">
            <a:noFill/>
            <a:miter lim="800000"/>
            <a:headEnd/>
            <a:tailEnd/>
          </a:ln>
          <a:effectLst/>
        </p:spPr>
        <p:txBody>
          <a:bodyPr wrap="square" lIns="108000" tIns="0" rIns="0" b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fr-FR" sz="1050" b="1" i="0" u="none" strike="noStrike" kern="1200" cap="none" spc="0" normalizeH="0" baseline="0" noProof="0">
              <a:ln>
                <a:noFill/>
              </a:ln>
              <a:solidFill>
                <a:srgbClr val="0070AD"/>
              </a:solidFill>
              <a:effectLst/>
              <a:uLnTx/>
              <a:uFillTx/>
              <a:latin typeface="Ubuntu"/>
              <a:ea typeface="+mn-ea"/>
              <a:cs typeface="Arial"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br>
              <a:rPr kumimoji="0" lang="fr-FR" sz="1100" b="1" i="1" u="none" strike="noStrike" kern="1200" cap="none" spc="0" normalizeH="0" baseline="0" noProof="0">
                <a:ln>
                  <a:noFill/>
                </a:ln>
                <a:solidFill>
                  <a:srgbClr val="FFFFFF"/>
                </a:solidFill>
                <a:effectLst/>
                <a:uLnTx/>
                <a:uFillTx/>
                <a:latin typeface="Ubuntu"/>
                <a:ea typeface="+mn-ea"/>
                <a:cs typeface="Arial" charset="0"/>
              </a:rPr>
            </a:b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Développement du mode agentique:</a:t>
            </a:r>
          </a:p>
          <a:p>
            <a:pPr marL="171450" marR="0" lvl="0" indent="-171450" algn="l" defTabSz="914400" rtl="0" eaLnBrk="1" fontAlgn="auto" latinLnBrk="0" hangingPunct="1">
              <a:lnSpc>
                <a:spcPct val="100000"/>
              </a:lnSpc>
              <a:spcBef>
                <a:spcPts val="600"/>
              </a:spcBef>
              <a:spcAft>
                <a:spcPts val="0"/>
              </a:spcAft>
              <a:buClrTx/>
              <a:buSzTx/>
              <a:buFontTx/>
              <a:buChar char="-"/>
              <a:tabLst/>
              <a:defRPr/>
            </a:pPr>
            <a:r>
              <a:rPr kumimoji="0" lang="fr-FR" sz="1200" b="0" i="1" u="none" strike="noStrike" kern="1200" cap="none" spc="0" normalizeH="0" baseline="0" noProof="0" err="1">
                <a:ln>
                  <a:noFill/>
                </a:ln>
                <a:solidFill>
                  <a:srgbClr val="FFFFFF">
                    <a:lumMod val="85000"/>
                  </a:srgbClr>
                </a:solidFill>
                <a:effectLst/>
                <a:uLnTx/>
                <a:uFillTx/>
                <a:latin typeface="Ubuntu"/>
                <a:ea typeface="+mn-ea"/>
                <a:cs typeface="Arial" charset="0"/>
              </a:rPr>
              <a:t>Github</a:t>
            </a: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 Copilot</a:t>
            </a:r>
          </a:p>
          <a:p>
            <a:pPr marL="171450" marR="0" lvl="0" indent="-171450" algn="l" defTabSz="914400" rtl="0" eaLnBrk="1" fontAlgn="auto" latinLnBrk="0" hangingPunct="1">
              <a:lnSpc>
                <a:spcPct val="100000"/>
              </a:lnSpc>
              <a:spcBef>
                <a:spcPts val="600"/>
              </a:spcBef>
              <a:spcAft>
                <a:spcPts val="0"/>
              </a:spcAft>
              <a:buClrTx/>
              <a:buSzTx/>
              <a:buFontTx/>
              <a:buChar char="-"/>
              <a:tabLst/>
              <a:defRPr/>
            </a:pPr>
            <a:r>
              <a:rPr kumimoji="0" lang="fr-FR" sz="1200" b="0" i="1" u="none" strike="noStrike" kern="1200" cap="none" spc="0" normalizeH="0" baseline="0" noProof="0" err="1">
                <a:ln>
                  <a:noFill/>
                </a:ln>
                <a:solidFill>
                  <a:srgbClr val="FFFFFF">
                    <a:lumMod val="85000"/>
                  </a:srgbClr>
                </a:solidFill>
                <a:effectLst/>
                <a:uLnTx/>
                <a:uFillTx/>
                <a:latin typeface="Ubuntu"/>
                <a:ea typeface="+mn-ea"/>
                <a:cs typeface="Arial" charset="0"/>
              </a:rPr>
              <a:t>Cursor</a:t>
            </a: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 </a:t>
            </a:r>
          </a:p>
          <a:p>
            <a:pPr marL="171450" marR="0" lvl="0" indent="-171450" algn="l" defTabSz="914400" rtl="0" eaLnBrk="1" fontAlgn="auto" latinLnBrk="0" hangingPunct="1">
              <a:lnSpc>
                <a:spcPct val="100000"/>
              </a:lnSpc>
              <a:spcBef>
                <a:spcPts val="600"/>
              </a:spcBef>
              <a:spcAft>
                <a:spcPts val="0"/>
              </a:spcAft>
              <a:buClrTx/>
              <a:buSzTx/>
              <a:buFontTx/>
              <a:buChar char="-"/>
              <a:tabLst/>
              <a:defRPr/>
            </a:pPr>
            <a:r>
              <a:rPr kumimoji="0" lang="fr-FR" sz="1200" b="0" i="1" u="none" strike="noStrike" kern="1200" cap="none" spc="0" normalizeH="0" baseline="0" noProof="0">
                <a:ln>
                  <a:noFill/>
                </a:ln>
                <a:solidFill>
                  <a:srgbClr val="FFFFFF">
                    <a:lumMod val="85000"/>
                  </a:srgbClr>
                </a:solidFill>
                <a:effectLst/>
                <a:uLnTx/>
                <a:uFillTx/>
                <a:latin typeface="Ubuntu"/>
                <a:ea typeface="+mn-ea"/>
                <a:cs typeface="Arial" charset="0"/>
              </a:rPr>
              <a:t>…</a:t>
            </a:r>
          </a:p>
        </p:txBody>
      </p:sp>
    </p:spTree>
    <p:extLst>
      <p:ext uri="{BB962C8B-B14F-4D97-AF65-F5344CB8AC3E}">
        <p14:creationId xmlns:p14="http://schemas.microsoft.com/office/powerpoint/2010/main" val="12837558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AGENDAWIZARD" val="&lt;ee4p&gt;&lt;layouts&gt;&lt;layout name=&quot;Capgemini invent Line Grey&quot; id=&quot;435_2&quot;&gt;&lt;standard&gt;&lt;textframe horizontalAnchor=&quot;1&quot; marginBottom=&quot;0&quot; marginLeft=&quot;0&quot; marginRight=&quot;0&quot; marginTop=&quot;0&quot; orientation=&quot;1&quot; verticalAnchor=&quot;1&quot; /&gt;&lt;font name=&quot;Ubuntu&quot; bold=&quot;0&quot; italic=&quot;0&quot; color=&quot;#ffffff&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84.31764&quot; top=&quot;128.4218&quot; width=&quot;611.1824&quot; height=&quot;379.8731&quot; /&gt;&lt;settings allowedSizingModeIds=&quot;1|2&quot; allowedFontSizes=&quot;8|9|10|10.5|11|12|14|16|18&quot; allowedTimeFormatIds=&quot;1|2|3&quot; slideLayout=&quot;11&quot; customLayoutName=&quot;1_Agenda&quot; customLayoutNameBackup=&quot;1_Agenda&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layoutId=&quot;435_2&quot; hideSeparatingSlides=&quot;0&quot; createSections=&quot;0&quot; singleSlideId=&quot;4a985bb3-9c0f-4d30-bab0-e861f6c1f7d9&quot; backupSlideId=&quot;59f12b8f-bcfa-4c72-806d-af721da5741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114.0997&quot; /&gt;&lt;column field=&quot;responsible&quot; label=&quot;Responsible&quot; visible=&quot;1&quot; checked=&quot;1&quot; leftSpacing=&quot;10&quot; rightDistribute=&quot;1&quot; dock=&quot;1&quot; rightSpacing=&quot;114.0997&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gt;&lt;item duration=&quot;30&quot; id=&quot;f30ff3b2-059e-47be-bfce-20f89c801ddd&quot; parentId=&quot;&quot; level=&quot;1&quot; generateAgendaSlide=&quot;1&quot; showAgendaItem=&quot;1&quot; isBreak=&quot;0&quot; topic=&quot;Part 1&quot; agendaSlideId=&quot;af0b860f-cd42-4a9e-9c99-a53635a9e083&quot; /&gt;&lt;item duration=&quot;30&quot; id=&quot;7f2c9adb-5359-438f-8174-f3799807dfb9&quot; parentId=&quot;&quot; level=&quot;1&quot; generateAgendaSlide=&quot;1&quot; showAgendaItem=&quot;1&quot; isBreak=&quot;0&quot; topic=&quot;Part 2&quot; agendaSlideId=&quot;07e6bc76-8a2b-48ad-97c4-1f85e540bbd5&quot; /&gt;&lt;item duration=&quot;30&quot; id=&quot;00ba97b5-5509-49fc-95b8-9afe1f8e54cf&quot; parentId=&quot;&quot; level=&quot;1&quot; generateAgendaSlide=&quot;1&quot; showAgendaItem=&quot;1&quot; isBreak=&quot;0&quot; topic=&quot;Part 3&quot; agendaSlideId=&quot;4d6dfe7c-00a3-4d20-aa7f-6447da594e0a&quot; /&gt;&lt;item duration=&quot;30&quot; id=&quot;d6c20a75-a816-4fd9-9cac-9e1eb824eb5f&quot; parentId=&quot;&quot; level=&quot;1&quot; generateAgendaSlide=&quot;1&quot; showAgendaItem=&quot;1&quot; isBreak=&quot;0&quot; topic=&quot;Part 4&quot; agendaSlideId=&quot;d29762e6-a410-4070-9806-5d73acff4eaf&quot; /&gt;&lt;/items&gt;&lt;/agenda&gt;&lt;/contents&gt;&lt;/ee4p&gt;"/>
  <p:tag name="EE4P_STYLE_ID" val="3edb2f5e-e25b-4bbf-81ee-2b4396447386"/>
</p:tagLst>
</file>

<file path=ppt/tags/tag2.xml><?xml version="1.0" encoding="utf-8"?>
<p:tagLst xmlns:a="http://schemas.openxmlformats.org/drawingml/2006/main" xmlns:r="http://schemas.openxmlformats.org/officeDocument/2006/relationships" xmlns:p="http://schemas.openxmlformats.org/presentationml/2006/main">
  <p:tag name="EE4P_AGENDAWIZARD" val="item_68696509-810f-4220-a852-2c26fe3ed797_Element"/>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68696509-810f-4220-a852-2c26fe3ed797_Element"/>
</p:tagLst>
</file>

<file path=ppt/theme/theme1.xml><?xml version="1.0" encoding="utf-8"?>
<a:theme xmlns:a="http://schemas.openxmlformats.org/drawingml/2006/main" name="Capgemini_2025">
  <a:themeElements>
    <a:clrScheme name="Capgemini 2024">
      <a:dk1>
        <a:sysClr val="windowText" lastClr="000000"/>
      </a:dk1>
      <a:lt1>
        <a:srgbClr val="FFFFFF"/>
      </a:lt1>
      <a:dk2>
        <a:srgbClr val="000000"/>
      </a:dk2>
      <a:lt2>
        <a:srgbClr val="F6F6F6"/>
      </a:lt2>
      <a:accent1>
        <a:srgbClr val="0070AD"/>
      </a:accent1>
      <a:accent2>
        <a:srgbClr val="12ABDB"/>
      </a:accent2>
      <a:accent3>
        <a:srgbClr val="14596B"/>
      </a:accent3>
      <a:accent4>
        <a:srgbClr val="272936"/>
      </a:accent4>
      <a:accent5>
        <a:srgbClr val="0F878A"/>
      </a:accent5>
      <a:accent6>
        <a:srgbClr val="00BFBF"/>
      </a:accent6>
      <a:hlink>
        <a:srgbClr val="00929B"/>
      </a:hlink>
      <a:folHlink>
        <a:srgbClr val="00BFBF"/>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Capgemini-template-master_2025-new.pptx" id="{1A5E21FD-F1C4-4602-B93C-205760177B2A}" vid="{524A17E9-0B99-43DD-868E-483190FF6BA1}"/>
    </a:ext>
  </a:extLst>
</a:theme>
</file>

<file path=ppt/theme/theme2.xml><?xml version="1.0" encoding="utf-8"?>
<a:theme xmlns:a="http://schemas.openxmlformats.org/drawingml/2006/main" name="Tema do Offic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D005C7-03E4-4069-A4FB-9A9D17E8A0A1}">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BBFA9A63DB5648A210CC3450A4E0FE" ma:contentTypeVersion="19" ma:contentTypeDescription="Create a new document." ma:contentTypeScope="" ma:versionID="8c424ef7f86e76e7754aaa94654ce988">
  <xsd:schema xmlns:xsd="http://www.w3.org/2001/XMLSchema" xmlns:xs="http://www.w3.org/2001/XMLSchema" xmlns:p="http://schemas.microsoft.com/office/2006/metadata/properties" xmlns:ns2="5a2d8b4f-25c1-42ce-b01b-e9f0d25c1ed9" xmlns:ns3="e40359ba-7392-4733-a298-e3836dfc5d4e" targetNamespace="http://schemas.microsoft.com/office/2006/metadata/properties" ma:root="true" ma:fieldsID="5ac38613534d0283bb592a459874a4f2" ns2:_="" ns3:_="">
    <xsd:import namespace="5a2d8b4f-25c1-42ce-b01b-e9f0d25c1ed9"/>
    <xsd:import namespace="e40359ba-7392-4733-a298-e3836dfc5d4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2d8b4f-25c1-42ce-b01b-e9f0d25c1e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40359ba-7392-4733-a298-e3836dfc5d4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cac7df36-b2de-4bd9-873a-afe5cf6b0f4d}" ma:internalName="TaxCatchAll" ma:showField="CatchAllData" ma:web="e40359ba-7392-4733-a298-e3836dfc5d4e">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a2d8b4f-25c1-42ce-b01b-e9f0d25c1ed9">
      <Terms xmlns="http://schemas.microsoft.com/office/infopath/2007/PartnerControls"/>
    </lcf76f155ced4ddcb4097134ff3c332f>
    <TaxCatchAll xmlns="e40359ba-7392-4733-a298-e3836dfc5d4e" xsi:nil="true"/>
  </documentManagement>
</p:properties>
</file>

<file path=customXml/itemProps1.xml><?xml version="1.0" encoding="utf-8"?>
<ds:datastoreItem xmlns:ds="http://schemas.openxmlformats.org/officeDocument/2006/customXml" ds:itemID="{E409796D-1754-4E42-B8F2-ECF989B142F9}">
  <ds:schemaRefs>
    <ds:schemaRef ds:uri="5a2d8b4f-25c1-42ce-b01b-e9f0d25c1ed9"/>
    <ds:schemaRef ds:uri="e40359ba-7392-4733-a298-e3836dfc5d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C586A54-8C1D-4EE5-9CA5-2ECCBA14545B}">
  <ds:schemaRefs>
    <ds:schemaRef ds:uri="http://schemas.microsoft.com/sharepoint/v3/contenttype/forms"/>
  </ds:schemaRefs>
</ds:datastoreItem>
</file>

<file path=customXml/itemProps3.xml><?xml version="1.0" encoding="utf-8"?>
<ds:datastoreItem xmlns:ds="http://schemas.openxmlformats.org/officeDocument/2006/customXml" ds:itemID="{445335B6-651F-414B-9230-CFAFFAE12EA0}">
  <ds:schemaRefs>
    <ds:schemaRef ds:uri="5a2d8b4f-25c1-42ce-b01b-e9f0d25c1ed9"/>
    <ds:schemaRef ds:uri="e40359ba-7392-4733-a298-e3836dfc5d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Capgemini-template-master_2025 (1)</Template>
  <TotalTime>2445</TotalTime>
  <Words>2946</Words>
  <Application>Microsoft Office PowerPoint</Application>
  <PresentationFormat>Grand écran</PresentationFormat>
  <Paragraphs>585</Paragraphs>
  <Slides>50</Slides>
  <Notes>4</Notes>
  <HiddenSlides>9</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50</vt:i4>
      </vt:variant>
    </vt:vector>
  </HeadingPairs>
  <TitlesOfParts>
    <vt:vector size="58" baseType="lpstr">
      <vt:lpstr>Ubuntu Medium</vt:lpstr>
      <vt:lpstr>Ubuntu Light</vt:lpstr>
      <vt:lpstr>Arial</vt:lpstr>
      <vt:lpstr>Ubuntu</vt:lpstr>
      <vt:lpstr>-apple-system</vt:lpstr>
      <vt:lpstr>Wingdings</vt:lpstr>
      <vt:lpstr>Verdana</vt:lpstr>
      <vt:lpstr>Capgemini_2025</vt:lpstr>
      <vt:lpstr>GenAI dans votre backend Simple et sans prise de tête avec Spring AI et MCP</vt:lpstr>
      <vt:lpstr>Christophe Arguel </vt:lpstr>
      <vt:lpstr>Plan</vt:lpstr>
      <vt:lpstr>LLM &amp; IA generative L’essentiel en 10 minutes</vt:lpstr>
      <vt:lpstr>LLM &amp; IA generative</vt:lpstr>
      <vt:lpstr>LLM &amp; IA generative</vt:lpstr>
      <vt:lpstr>LLM &amp; IA generative</vt:lpstr>
      <vt:lpstr>LLM &amp; IA generative</vt:lpstr>
      <vt:lpstr>LLM &amp; IA generative</vt:lpstr>
      <vt:lpstr>LLM &amp; IA generative</vt:lpstr>
      <vt:lpstr>LLM &amp; IA generative</vt:lpstr>
      <vt:lpstr>LLM &amp; IA generative</vt:lpstr>
      <vt:lpstr>LLM &amp; IA generative</vt:lpstr>
      <vt:lpstr>Installer son LLM en local: Oui c’est possible !</vt:lpstr>
      <vt:lpstr>Installer son LLM en local</vt:lpstr>
      <vt:lpstr>Installer son LLM en local</vt:lpstr>
      <vt:lpstr>Installer son LLM en local</vt:lpstr>
      <vt:lpstr>Installer son LLM en local</vt:lpstr>
      <vt:lpstr>Spring AI en action</vt:lpstr>
      <vt:lpstr>Spring AI en action</vt:lpstr>
      <vt:lpstr>Spring AI en action</vt:lpstr>
      <vt:lpstr>Spring AI en action</vt:lpstr>
      <vt:lpstr>Spring AI en action</vt:lpstr>
      <vt:lpstr>Spring AI en action</vt:lpstr>
      <vt:lpstr>Spring AI en action</vt:lpstr>
      <vt:lpstr>Spring AI en action</vt:lpstr>
      <vt:lpstr>Spring AI en action</vt:lpstr>
      <vt:lpstr>Spring AI en action</vt:lpstr>
      <vt:lpstr>Spring AI en action</vt:lpstr>
      <vt:lpstr>Spring AI en action</vt:lpstr>
      <vt:lpstr>Spring AI en action</vt:lpstr>
      <vt:lpstr>Spring AI en action</vt:lpstr>
      <vt:lpstr>Spring AI en action</vt:lpstr>
      <vt:lpstr>Spring AI en action</vt:lpstr>
      <vt:lpstr>Spring AI en action</vt:lpstr>
      <vt:lpstr>Spring AI en action</vt:lpstr>
      <vt:lpstr>L’IA agentique  Le protocole MCP change la donne</vt:lpstr>
      <vt:lpstr>Function Calling</vt:lpstr>
      <vt:lpstr>Model Context Protocol : La genèse</vt:lpstr>
      <vt:lpstr>Architecture MCP</vt:lpstr>
      <vt:lpstr>Le protocole MCP</vt:lpstr>
      <vt:lpstr>Cycle de vie d’une session MCP</vt:lpstr>
      <vt:lpstr>Features MCP</vt:lpstr>
      <vt:lpstr>MCP en action</vt:lpstr>
      <vt:lpstr>MCP en action</vt:lpstr>
      <vt:lpstr>MCP et la sécurité</vt:lpstr>
      <vt:lpstr>Ecosystème MCP</vt:lpstr>
      <vt:lpstr>MCP &amp; Spring AI</vt:lpstr>
      <vt:lpstr>Questions ?</vt:lpstr>
      <vt:lpstr>Merci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Template</dc:subject>
  <dc:creator>ARGUEL, Christophe</dc:creator>
  <cp:lastModifiedBy>COTTIN, Stephane</cp:lastModifiedBy>
  <cp:revision>8</cp:revision>
  <dcterms:created xsi:type="dcterms:W3CDTF">2025-06-20T10:11:04Z</dcterms:created>
  <dcterms:modified xsi:type="dcterms:W3CDTF">2025-10-03T12:46:06Z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0x010100A8BBFA9A63DB5648A210CC3450A4E0FE</vt:lpwstr>
  </property>
  <property fmtid="{D5CDD505-2E9C-101B-9397-08002B2CF9AE}" pid="3" name="MediaServiceImageTags">
    <vt:lpwstr/>
  </property>
</Properties>
</file>